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37" r:id="rId2"/>
    <p:sldId id="430" r:id="rId3"/>
    <p:sldId id="414" r:id="rId4"/>
    <p:sldId id="412" r:id="rId5"/>
    <p:sldId id="413" r:id="rId6"/>
    <p:sldId id="431" r:id="rId7"/>
    <p:sldId id="340" r:id="rId8"/>
    <p:sldId id="386" r:id="rId9"/>
    <p:sldId id="416" r:id="rId10"/>
    <p:sldId id="367" r:id="rId11"/>
    <p:sldId id="341" r:id="rId12"/>
    <p:sldId id="387" r:id="rId13"/>
    <p:sldId id="390" r:id="rId14"/>
    <p:sldId id="388" r:id="rId15"/>
    <p:sldId id="389" r:id="rId16"/>
    <p:sldId id="406" r:id="rId17"/>
    <p:sldId id="391" r:id="rId18"/>
    <p:sldId id="392" r:id="rId19"/>
    <p:sldId id="402" r:id="rId20"/>
    <p:sldId id="425" r:id="rId21"/>
    <p:sldId id="426" r:id="rId22"/>
    <p:sldId id="394" r:id="rId23"/>
    <p:sldId id="393" r:id="rId24"/>
    <p:sldId id="427" r:id="rId25"/>
    <p:sldId id="428" r:id="rId26"/>
    <p:sldId id="395" r:id="rId27"/>
    <p:sldId id="396" r:id="rId28"/>
    <p:sldId id="401" r:id="rId29"/>
    <p:sldId id="404" r:id="rId30"/>
    <p:sldId id="419" r:id="rId31"/>
    <p:sldId id="407" r:id="rId32"/>
    <p:sldId id="408" r:id="rId33"/>
    <p:sldId id="409" r:id="rId34"/>
    <p:sldId id="410" r:id="rId35"/>
    <p:sldId id="422" r:id="rId36"/>
    <p:sldId id="421" r:id="rId37"/>
    <p:sldId id="423" r:id="rId38"/>
    <p:sldId id="429" r:id="rId39"/>
    <p:sldId id="424" r:id="rId40"/>
    <p:sldId id="417" r:id="rId41"/>
    <p:sldId id="338" r:id="rId4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67823" autoAdjust="0"/>
  </p:normalViewPr>
  <p:slideViewPr>
    <p:cSldViewPr>
      <p:cViewPr>
        <p:scale>
          <a:sx n="75" d="100"/>
          <a:sy n="75" d="100"/>
        </p:scale>
        <p:origin x="-499" y="662"/>
      </p:cViewPr>
      <p:guideLst>
        <p:guide orient="horz" pos="2160"/>
        <p:guide pos="2880"/>
      </p:guideLst>
    </p:cSldViewPr>
  </p:slideViewPr>
  <p:outlineViewPr>
    <p:cViewPr>
      <p:scale>
        <a:sx n="33" d="100"/>
        <a:sy n="33" d="100"/>
      </p:scale>
      <p:origin x="0" y="1435"/>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200" d="100"/>
          <a:sy n="200" d="100"/>
        </p:scale>
        <p:origin x="1090" y="87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华文新魏" pitchFamily="2" charset="-122"/>
                <a:ea typeface="华文新魏" pitchFamily="2"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华文新魏" pitchFamily="2" charset="-122"/>
                <a:ea typeface="华文新魏" pitchFamily="2" charset="-122"/>
              </a:defRPr>
            </a:lvl1pPr>
          </a:lstStyle>
          <a:p>
            <a:fld id="{9216035D-3DD8-44E4-B1F6-578B9B684978}" type="datetimeFigureOut">
              <a:rPr lang="zh-CN" altLang="en-US" smtClean="0"/>
              <a:pPr/>
              <a:t>2014/3/5</a:t>
            </a:fld>
            <a:endParaRPr lang="zh-CN" altLang="en-US" dirty="0"/>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华文新魏" pitchFamily="2" charset="-122"/>
                <a:ea typeface="华文新魏"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华文新魏" pitchFamily="2" charset="-122"/>
                <a:ea typeface="华文新魏" pitchFamily="2" charset="-122"/>
              </a:defRPr>
            </a:lvl1pPr>
          </a:lstStyle>
          <a:p>
            <a:fld id="{FD27FB3A-287C-4ECE-A557-D69C01839FC6}" type="slidenum">
              <a:rPr lang="zh-CN" altLang="en-US" smtClean="0"/>
              <a:pPr/>
              <a:t>‹#›</a:t>
            </a:fld>
            <a:endParaRPr lang="zh-CN" altLang="en-US"/>
          </a:p>
        </p:txBody>
      </p:sp>
    </p:spTree>
    <p:extLst>
      <p:ext uri="{BB962C8B-B14F-4D97-AF65-F5344CB8AC3E}">
        <p14:creationId xmlns:p14="http://schemas.microsoft.com/office/powerpoint/2010/main" val="3886360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华文新魏" pitchFamily="2" charset="-122"/>
        <a:ea typeface="华文新魏" pitchFamily="2" charset="-122"/>
        <a:cs typeface="+mn-cs"/>
      </a:defRPr>
    </a:lvl1pPr>
    <a:lvl2pPr marL="457200" algn="l" defTabSz="914400" rtl="0" eaLnBrk="1" latinLnBrk="0" hangingPunct="1">
      <a:defRPr sz="1200" kern="1200">
        <a:solidFill>
          <a:schemeClr val="tx1"/>
        </a:solidFill>
        <a:latin typeface="华文新魏" pitchFamily="2" charset="-122"/>
        <a:ea typeface="华文新魏" pitchFamily="2" charset="-122"/>
        <a:cs typeface="+mn-cs"/>
      </a:defRPr>
    </a:lvl2pPr>
    <a:lvl3pPr marL="914400" algn="l" defTabSz="914400" rtl="0" eaLnBrk="1" latinLnBrk="0" hangingPunct="1">
      <a:defRPr sz="1200" kern="1200">
        <a:solidFill>
          <a:schemeClr val="tx1"/>
        </a:solidFill>
        <a:latin typeface="华文新魏" pitchFamily="2" charset="-122"/>
        <a:ea typeface="华文新魏" pitchFamily="2" charset="-122"/>
        <a:cs typeface="+mn-cs"/>
      </a:defRPr>
    </a:lvl3pPr>
    <a:lvl4pPr marL="1371600" algn="l" defTabSz="914400" rtl="0" eaLnBrk="1" latinLnBrk="0" hangingPunct="1">
      <a:defRPr sz="1200" kern="1200">
        <a:solidFill>
          <a:schemeClr val="tx1"/>
        </a:solidFill>
        <a:latin typeface="华文新魏" pitchFamily="2" charset="-122"/>
        <a:ea typeface="华文新魏" pitchFamily="2" charset="-122"/>
        <a:cs typeface="+mn-cs"/>
      </a:defRPr>
    </a:lvl4pPr>
    <a:lvl5pPr marL="1828800" algn="l" defTabSz="914400" rtl="0" eaLnBrk="1" latinLnBrk="0" hangingPunct="1">
      <a:defRPr sz="1200" kern="1200">
        <a:solidFill>
          <a:schemeClr val="tx1"/>
        </a:solidFill>
        <a:latin typeface="华文新魏" pitchFamily="2" charset="-122"/>
        <a:ea typeface="华文新魏"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en.wikipedia.org/wiki/HotSpot"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en.wikipedia.org/wiki/Just-in-time_compilation#cite_note-4" TargetMode="External"/><Relationship Id="rId4" Type="http://schemas.openxmlformats.org/officeDocument/2006/relationships/hyperlink" Target="http://en.wikipedia.org/wiki/Bytecod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en.wikipedia.org/wiki/Java_Community_Process" TargetMode="External"/><Relationship Id="rId3" Type="http://schemas.openxmlformats.org/officeDocument/2006/relationships/hyperlink" Target="http://en.wikipedia.org/wiki/Java_Persistence_API" TargetMode="External"/><Relationship Id="rId7" Type="http://schemas.openxmlformats.org/officeDocument/2006/relationships/hyperlink" Target="http://en.wikipedia.org/wiki/Web_application" TargetMode="External"/><Relationship Id="rId12" Type="http://schemas.openxmlformats.org/officeDocument/2006/relationships/hyperlink" Target="http://en.wikipedia.org/wiki/JavaServer_Page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en.wikipedia.org/wiki/User_interface" TargetMode="External"/><Relationship Id="rId11" Type="http://schemas.openxmlformats.org/officeDocument/2006/relationships/hyperlink" Target="http://en.wikipedia.org/wiki/XUL" TargetMode="External"/><Relationship Id="rId5" Type="http://schemas.openxmlformats.org/officeDocument/2006/relationships/hyperlink" Target="http://en.wikipedia.org/wiki/Software_component" TargetMode="External"/><Relationship Id="rId10" Type="http://schemas.openxmlformats.org/officeDocument/2006/relationships/hyperlink" Target="http://en.wikipedia.org/wiki/Facelets" TargetMode="External"/><Relationship Id="rId4" Type="http://schemas.openxmlformats.org/officeDocument/2006/relationships/hyperlink" Target="http://en.wikipedia.org/wiki/Java_(programming_language)" TargetMode="External"/><Relationship Id="rId9" Type="http://schemas.openxmlformats.org/officeDocument/2006/relationships/hyperlink" Target="http://en.wikipedia.org/wiki/Java_Platform,_Enterprise_Edition"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archnetworking.techtarget.com/definition/thin-clien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en.wikipedia.org/wiki/BitTorrent"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en.wikipedia.org/wiki/Seed_(BitTorren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en.wikipedia.org/wiki/Runtime_environment" TargetMode="External"/><Relationship Id="rId13" Type="http://schemas.openxmlformats.org/officeDocument/2006/relationships/hyperlink" Target="http://en.wikipedia.org/wiki/JavaServer_Pages" TargetMode="External"/><Relationship Id="rId3" Type="http://schemas.openxmlformats.org/officeDocument/2006/relationships/hyperlink" Target="http://en.wikipedia.org/wiki/Web_server" TargetMode="External"/><Relationship Id="rId7" Type="http://schemas.openxmlformats.org/officeDocument/2006/relationships/hyperlink" Target="http://en.wikipedia.org/wiki/Java_Platform,_Enterprise_Edition" TargetMode="External"/><Relationship Id="rId12" Type="http://schemas.openxmlformats.org/officeDocument/2006/relationships/hyperlink" Target="http://en.wikipedia.org/wiki/Transaction_processing"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en.wikipedia.org/wiki/URL" TargetMode="External"/><Relationship Id="rId11" Type="http://schemas.openxmlformats.org/officeDocument/2006/relationships/hyperlink" Target="http://en.wikipedia.org/wiki/Java_Servlet#Life_cycle_of_a_servlet" TargetMode="External"/><Relationship Id="rId5" Type="http://schemas.openxmlformats.org/officeDocument/2006/relationships/hyperlink" Target="http://en.wikipedia.org/wiki/Servlet" TargetMode="External"/><Relationship Id="rId10" Type="http://schemas.openxmlformats.org/officeDocument/2006/relationships/hyperlink" Target="http://en.wikipedia.org/wiki/Concurrency_(computer_science)" TargetMode="External"/><Relationship Id="rId4" Type="http://schemas.openxmlformats.org/officeDocument/2006/relationships/hyperlink" Target="http://en.wikipedia.org/wiki/Java_(programming_language)" TargetMode="External"/><Relationship Id="rId9" Type="http://schemas.openxmlformats.org/officeDocument/2006/relationships/hyperlink" Target="http://en.wikipedia.org/wiki/Computer_security"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参考资料</a:t>
            </a:r>
            <a:endParaRPr lang="en-US" altLang="zh-CN" dirty="0" smtClean="0"/>
          </a:p>
          <a:p>
            <a:r>
              <a:rPr lang="en-US" altLang="zh-CN" dirty="0" smtClean="0"/>
              <a:t># The Java EE 6 Tutorial Basic Concepts Fourth Edition</a:t>
            </a:r>
            <a:r>
              <a:rPr lang="zh-CN" altLang="en-US" dirty="0" smtClean="0"/>
              <a:t>，</a:t>
            </a:r>
            <a:r>
              <a:rPr lang="en-US" altLang="zh-CN" dirty="0" smtClean="0"/>
              <a:t>Eric</a:t>
            </a:r>
            <a:r>
              <a:rPr lang="en-US" altLang="zh-CN" baseline="0" dirty="0" smtClean="0"/>
              <a:t> </a:t>
            </a:r>
            <a:r>
              <a:rPr lang="en-US" altLang="zh-CN" baseline="0" dirty="0" err="1" smtClean="0"/>
              <a:t>Jendrock</a:t>
            </a:r>
            <a:r>
              <a:rPr lang="en-US" altLang="zh-CN" baseline="0" dirty="0" smtClean="0"/>
              <a:t>, Ian Evans, </a:t>
            </a:r>
            <a:r>
              <a:rPr lang="en-US" altLang="zh-CN" baseline="0" dirty="0" err="1" smtClean="0"/>
              <a:t>Devika</a:t>
            </a:r>
            <a:r>
              <a:rPr lang="en-US" altLang="zh-CN" baseline="0" dirty="0" smtClean="0"/>
              <a:t> </a:t>
            </a:r>
            <a:r>
              <a:rPr lang="en-US" altLang="zh-CN" baseline="0" dirty="0" err="1" smtClean="0"/>
              <a:t>Gollapudi</a:t>
            </a:r>
            <a:r>
              <a:rPr lang="en-US" altLang="zh-CN" baseline="0" dirty="0" smtClean="0"/>
              <a:t>, Kim </a:t>
            </a:r>
            <a:r>
              <a:rPr lang="en-US" altLang="zh-CN" baseline="0" dirty="0" err="1" smtClean="0"/>
              <a:t>Haase</a:t>
            </a:r>
            <a:r>
              <a:rPr lang="en-US" altLang="zh-CN" baseline="0" dirty="0" smtClean="0"/>
              <a:t>, </a:t>
            </a:r>
            <a:r>
              <a:rPr lang="en-US" altLang="zh-CN" baseline="0" dirty="0" err="1" smtClean="0"/>
              <a:t>Chinmayee</a:t>
            </a:r>
            <a:r>
              <a:rPr lang="en-US" altLang="zh-CN" baseline="0" dirty="0" smtClean="0"/>
              <a:t> </a:t>
            </a:r>
            <a:r>
              <a:rPr lang="en-US" altLang="zh-CN" baseline="0" dirty="0" err="1" smtClean="0"/>
              <a:t>Srivathsa</a:t>
            </a:r>
            <a:r>
              <a:rPr lang="zh-CN" altLang="en-US" baseline="0" dirty="0" smtClean="0"/>
              <a:t>著</a:t>
            </a:r>
            <a:r>
              <a:rPr lang="en-US" altLang="zh-CN" baseline="0" dirty="0" smtClean="0"/>
              <a:t>,  (</a:t>
            </a:r>
            <a:r>
              <a:rPr lang="zh-CN" altLang="en-US" baseline="0" dirty="0" smtClean="0"/>
              <a:t>据说他们都是</a:t>
            </a:r>
            <a:r>
              <a:rPr lang="en-US" altLang="zh-CN" baseline="0" dirty="0" smtClean="0"/>
              <a:t>Oracle Java EE6 </a:t>
            </a:r>
            <a:r>
              <a:rPr lang="zh-CN" altLang="en-US" baseline="0" dirty="0" smtClean="0"/>
              <a:t>文档团队成员），中文版：</a:t>
            </a:r>
            <a:r>
              <a:rPr lang="en-US" altLang="zh-CN" dirty="0" smtClean="0"/>
              <a:t>Java EE 6</a:t>
            </a:r>
            <a:r>
              <a:rPr lang="zh-CN" altLang="en-US" dirty="0" smtClean="0"/>
              <a:t>权威指南基础篇（第</a:t>
            </a:r>
            <a:r>
              <a:rPr lang="en-US" altLang="zh-CN" dirty="0" smtClean="0"/>
              <a:t>4</a:t>
            </a:r>
            <a:r>
              <a:rPr lang="zh-CN" altLang="en-US" dirty="0" smtClean="0"/>
              <a:t>版）李鹏 韩智译，人民邮电出版社。</a:t>
            </a:r>
            <a:endParaRPr lang="zh-CN" alt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1</a:t>
            </a:fld>
            <a:endParaRPr lang="zh-CN" altLang="en-US"/>
          </a:p>
        </p:txBody>
      </p:sp>
    </p:spTree>
    <p:extLst>
      <p:ext uri="{BB962C8B-B14F-4D97-AF65-F5344CB8AC3E}">
        <p14:creationId xmlns:p14="http://schemas.microsoft.com/office/powerpoint/2010/main" val="3058571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A </a:t>
            </a:r>
            <a:r>
              <a:rPr lang="en-US" i="1" dirty="0" smtClean="0"/>
              <a:t>platform</a:t>
            </a:r>
            <a:r>
              <a:rPr lang="en-US" dirty="0" smtClean="0"/>
              <a:t> is the hardware or software environment in which a program runs. We've already mentioned some of the most popular platforms like Microsoft Windows, Linux, Solaris OS, and Mac OS. Most platforms can be described as a combination of the operating system and underlying hardware. The Java platform differs from most other platforms in that it's a software-only platform that runs on top of other hardware-based platforms.</a:t>
            </a:r>
          </a:p>
          <a:p>
            <a:r>
              <a:rPr lang="en-US" dirty="0" smtClean="0"/>
              <a:t>(From</a:t>
            </a:r>
            <a:r>
              <a:rPr lang="en-US" baseline="0" dirty="0" smtClean="0"/>
              <a:t> http://docs.oracle.com/javase/tutorial/getStarted/intro/definition.html)</a:t>
            </a:r>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13</a:t>
            </a:fld>
            <a:endParaRPr lang="zh-CN" altLang="en-US"/>
          </a:p>
        </p:txBody>
      </p:sp>
    </p:spTree>
    <p:extLst>
      <p:ext uri="{BB962C8B-B14F-4D97-AF65-F5344CB8AC3E}">
        <p14:creationId xmlns:p14="http://schemas.microsoft.com/office/powerpoint/2010/main" val="2675087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One possible optimization, used by Sun's </a:t>
            </a:r>
            <a:r>
              <a:rPr lang="en-US" dirty="0" err="1" smtClean="0">
                <a:hlinkClick r:id="rId3" tooltip="HotSpot"/>
              </a:rPr>
              <a:t>HotSpot</a:t>
            </a:r>
            <a:r>
              <a:rPr lang="en-US" dirty="0" smtClean="0"/>
              <a:t> Java Virtual Machine, is to combine interpretation and JIT compilation. The application code is initially interpreted, but the JVM monitors which sequences of </a:t>
            </a:r>
            <a:r>
              <a:rPr lang="en-US" dirty="0" err="1" smtClean="0">
                <a:hlinkClick r:id="rId4" tooltip="Bytecode"/>
              </a:rPr>
              <a:t>bytecode</a:t>
            </a:r>
            <a:r>
              <a:rPr lang="en-US" dirty="0" smtClean="0"/>
              <a:t> are frequently executed and translates them to machine code for direct execution on the hardware. For </a:t>
            </a:r>
            <a:r>
              <a:rPr lang="en-US" dirty="0" err="1" smtClean="0"/>
              <a:t>bytecode</a:t>
            </a:r>
            <a:r>
              <a:rPr lang="en-US" dirty="0" smtClean="0"/>
              <a:t> which is executed only a few times, this saves the compilation time and reduces the initial latency; for frequently executed </a:t>
            </a:r>
            <a:r>
              <a:rPr lang="en-US" dirty="0" err="1" smtClean="0"/>
              <a:t>bytecode</a:t>
            </a:r>
            <a:r>
              <a:rPr lang="en-US" dirty="0" smtClean="0"/>
              <a:t>, JIT compilation is used to run at high speed, after an initial phase of slow interpretation. Additionally, since a program spends most time executing a minority of its code, the reduced compilation time is significant. Finally, during the initial code interpretation, execution statistics can be collected before compilation, which helps to perform better optimization.</a:t>
            </a:r>
            <a:r>
              <a:rPr lang="en-US" baseline="30000" dirty="0" smtClean="0">
                <a:hlinkClick r:id="rId5"/>
              </a:rPr>
              <a:t>[4]</a:t>
            </a:r>
            <a:endParaRPr lang="en-US" dirty="0" smtClean="0"/>
          </a:p>
          <a:p>
            <a:r>
              <a:rPr lang="en-US" dirty="0" smtClean="0"/>
              <a:t>The correct tradeoff can vary due to circumstances. For example, Sun's Java Virtual Machine has two major modes—client and server. In client mode, minimal compilation and optimization is performed, to reduce startup time. In server mode, extensive compilation and optimization is performed, to maximize performance once the application is running by sacrificing startup time</a:t>
            </a:r>
          </a:p>
          <a:p>
            <a:r>
              <a:rPr lang="en-US" dirty="0" smtClean="0"/>
              <a:t>(From http://en.wikipedia.org/wiki/Just-in-time_compilation)</a:t>
            </a:r>
          </a:p>
          <a:p>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16</a:t>
            </a:fld>
            <a:endParaRPr lang="zh-CN" altLang="en-US"/>
          </a:p>
        </p:txBody>
      </p:sp>
    </p:spTree>
    <p:extLst>
      <p:ext uri="{BB962C8B-B14F-4D97-AF65-F5344CB8AC3E}">
        <p14:creationId xmlns:p14="http://schemas.microsoft.com/office/powerpoint/2010/main" val="2544549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这图有些不对：</a:t>
            </a:r>
            <a:r>
              <a:rPr lang="en-US" altLang="zh-CN" smtClean="0"/>
              <a:t>java.exe</a:t>
            </a:r>
            <a:r>
              <a:rPr lang="zh-CN" altLang="en-US" smtClean="0"/>
              <a:t>在</a:t>
            </a:r>
            <a:r>
              <a:rPr lang="en-US" altLang="zh-CN" dirty="0" err="1" smtClean="0"/>
              <a:t>jre</a:t>
            </a:r>
            <a:r>
              <a:rPr lang="zh-CN" altLang="en-US" dirty="0" smtClean="0"/>
              <a:t>中也有</a:t>
            </a:r>
            <a:endParaRPr lang="en-US" dirty="0" smtClean="0"/>
          </a:p>
          <a:p>
            <a:r>
              <a:rPr lang="en-US" dirty="0" smtClean="0"/>
              <a:t>From http://www.oracle.com/technetwork/java/javase/tech/index.html</a:t>
            </a:r>
          </a:p>
          <a:p>
            <a:endParaRPr lang="en-US" dirty="0" smtClean="0"/>
          </a:p>
          <a:p>
            <a:r>
              <a:rPr lang="en-US" sz="1200" b="1" i="0" u="none" strike="noStrike" kern="1200" baseline="0" dirty="0" smtClean="0">
                <a:solidFill>
                  <a:schemeClr val="tx1"/>
                </a:solidFill>
                <a:latin typeface="华文新魏" pitchFamily="2" charset="-122"/>
                <a:ea typeface="华文新魏" pitchFamily="2" charset="-122"/>
                <a:cs typeface="+mn-cs"/>
              </a:rPr>
              <a:t>Java SE</a:t>
            </a:r>
          </a:p>
          <a:p>
            <a:r>
              <a:rPr lang="en-US" sz="1200" b="0" i="0" u="none" strike="noStrike" kern="1200" baseline="0" dirty="0" smtClean="0">
                <a:solidFill>
                  <a:schemeClr val="tx1"/>
                </a:solidFill>
                <a:latin typeface="华文新魏" pitchFamily="2" charset="-122"/>
                <a:ea typeface="华文新魏" pitchFamily="2" charset="-122"/>
                <a:cs typeface="+mn-cs"/>
              </a:rPr>
              <a:t>When most people think of the Java programming language, they think of the Java SE API. Java</a:t>
            </a:r>
          </a:p>
          <a:p>
            <a:r>
              <a:rPr lang="en-US" sz="1200" b="0" i="0" u="none" strike="noStrike" kern="1200" baseline="0" dirty="0" smtClean="0">
                <a:solidFill>
                  <a:schemeClr val="tx1"/>
                </a:solidFill>
                <a:latin typeface="华文新魏" pitchFamily="2" charset="-122"/>
                <a:ea typeface="华文新魏" pitchFamily="2" charset="-122"/>
                <a:cs typeface="+mn-cs"/>
              </a:rPr>
              <a:t>SE's API provides the core functionality of the Java programming language. It defines</a:t>
            </a:r>
          </a:p>
          <a:p>
            <a:r>
              <a:rPr lang="en-US" sz="1200" b="0" i="0" u="none" strike="noStrike" kern="1200" baseline="0" dirty="0" smtClean="0">
                <a:solidFill>
                  <a:schemeClr val="tx1"/>
                </a:solidFill>
                <a:latin typeface="华文新魏" pitchFamily="2" charset="-122"/>
                <a:ea typeface="华文新魏" pitchFamily="2" charset="-122"/>
                <a:cs typeface="+mn-cs"/>
              </a:rPr>
              <a:t>everything from the basic types and objects of the Java programming language to high-level</a:t>
            </a:r>
          </a:p>
          <a:p>
            <a:r>
              <a:rPr lang="en-US" sz="1200" b="0" i="0" u="none" strike="noStrike" kern="1200" baseline="0" dirty="0" smtClean="0">
                <a:solidFill>
                  <a:schemeClr val="tx1"/>
                </a:solidFill>
                <a:latin typeface="华文新魏" pitchFamily="2" charset="-122"/>
                <a:ea typeface="华文新魏" pitchFamily="2" charset="-122"/>
                <a:cs typeface="+mn-cs"/>
              </a:rPr>
              <a:t>classes that are used for networking, security, database access, graphical user interface (GUI)</a:t>
            </a:r>
          </a:p>
          <a:p>
            <a:r>
              <a:rPr lang="en-US" sz="1200" b="0" i="0" u="none" strike="noStrike" kern="1200" baseline="0" dirty="0" smtClean="0">
                <a:solidFill>
                  <a:schemeClr val="tx1"/>
                </a:solidFill>
                <a:latin typeface="华文新魏" pitchFamily="2" charset="-122"/>
                <a:ea typeface="华文新魏" pitchFamily="2" charset="-122"/>
                <a:cs typeface="+mn-cs"/>
              </a:rPr>
              <a:t>development, and XML parsing.</a:t>
            </a:r>
          </a:p>
          <a:p>
            <a:r>
              <a:rPr lang="en-US" sz="1200" b="0" i="0" u="none" strike="noStrike" kern="1200" baseline="0" dirty="0" smtClean="0">
                <a:solidFill>
                  <a:schemeClr val="tx1"/>
                </a:solidFill>
                <a:latin typeface="华文新魏" pitchFamily="2" charset="-122"/>
                <a:ea typeface="华文新魏" pitchFamily="2" charset="-122"/>
                <a:cs typeface="+mn-cs"/>
              </a:rPr>
              <a:t>In addition to the core API, the Java SE platform consists of a virtual machine, development</a:t>
            </a:r>
          </a:p>
          <a:p>
            <a:r>
              <a:rPr lang="en-US" sz="1200" b="0" i="0" u="none" strike="noStrike" kern="1200" baseline="0" dirty="0" smtClean="0">
                <a:solidFill>
                  <a:schemeClr val="tx1"/>
                </a:solidFill>
                <a:latin typeface="华文新魏" pitchFamily="2" charset="-122"/>
                <a:ea typeface="华文新魏" pitchFamily="2" charset="-122"/>
                <a:cs typeface="+mn-cs"/>
              </a:rPr>
              <a:t>tools, deployment technologies, and other class libraries and toolkits commonly used in Java</a:t>
            </a:r>
          </a:p>
          <a:p>
            <a:r>
              <a:rPr lang="en-US" sz="1200" b="0" i="0" u="none" strike="noStrike" kern="1200" baseline="0" dirty="0" smtClean="0">
                <a:solidFill>
                  <a:schemeClr val="tx1"/>
                </a:solidFill>
                <a:latin typeface="华文新魏" pitchFamily="2" charset="-122"/>
                <a:ea typeface="华文新魏" pitchFamily="2" charset="-122"/>
                <a:cs typeface="+mn-cs"/>
              </a:rPr>
              <a:t>applications.</a:t>
            </a:r>
          </a:p>
          <a:p>
            <a:endParaRPr lang="en-US" sz="1200" b="0" i="0" u="none" strike="noStrike" kern="1200" baseline="0" dirty="0" smtClean="0">
              <a:solidFill>
                <a:schemeClr val="tx1"/>
              </a:solidFill>
              <a:latin typeface="华文新魏" pitchFamily="2" charset="-122"/>
              <a:ea typeface="华文新魏" pitchFamily="2" charset="-122"/>
              <a:cs typeface="+mn-cs"/>
            </a:endParaRPr>
          </a:p>
          <a:p>
            <a:r>
              <a:rPr lang="en-US" sz="1200" b="0" i="0" u="none" strike="noStrike" kern="1200" baseline="0" dirty="0" smtClean="0">
                <a:solidFill>
                  <a:schemeClr val="tx1"/>
                </a:solidFill>
                <a:latin typeface="华文新魏" pitchFamily="2" charset="-122"/>
                <a:ea typeface="华文新魏" pitchFamily="2" charset="-122"/>
                <a:cs typeface="+mn-cs"/>
              </a:rPr>
              <a:t>IDL = Interface Definition Language</a:t>
            </a:r>
          </a:p>
          <a:p>
            <a:r>
              <a:rPr lang="en-US" dirty="0" smtClean="0"/>
              <a:t>Java™ IDL is a technology for distributed objects – that is, objects interacting on different platforms across a network. Java IDL enables objects to interact regardless of whether they're written in the Java programming language or another language such as C, C++, COBOL, or others. </a:t>
            </a:r>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18</a:t>
            </a:fld>
            <a:endParaRPr lang="zh-CN" altLang="en-US"/>
          </a:p>
        </p:txBody>
      </p:sp>
    </p:spTree>
    <p:extLst>
      <p:ext uri="{BB962C8B-B14F-4D97-AF65-F5344CB8AC3E}">
        <p14:creationId xmlns:p14="http://schemas.microsoft.com/office/powerpoint/2010/main" val="1635757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http://www.oracle.com/technetwork/java/javaee/tech/index-jsp-142185.html</a:t>
            </a:r>
          </a:p>
          <a:p>
            <a:endParaRPr lang="en-US" dirty="0" smtClean="0"/>
          </a:p>
          <a:p>
            <a:r>
              <a:rPr lang="en-US" altLang="zh-CN" dirty="0" smtClean="0"/>
              <a:t>In EJB 3.0, Entity Beans were replaced by the </a:t>
            </a:r>
            <a:r>
              <a:rPr lang="en-US" altLang="zh-CN" dirty="0" smtClean="0">
                <a:hlinkClick r:id="rId3" tooltip="Java Persistence API"/>
              </a:rPr>
              <a:t>Java Persistence API</a:t>
            </a:r>
            <a:r>
              <a:rPr lang="en-US" altLang="zh-CN" dirty="0" smtClean="0"/>
              <a:t>, which was completely separated to its own specification to allow the EJB specification to focus only on the "</a:t>
            </a:r>
            <a:r>
              <a:rPr lang="en-US" altLang="zh-CN" i="1" dirty="0" smtClean="0"/>
              <a:t>core session bean and message-driven bean component models and their client API</a:t>
            </a:r>
            <a:r>
              <a:rPr lang="en-US" altLang="zh-CN" dirty="0" smtClean="0"/>
              <a:t>“</a:t>
            </a:r>
          </a:p>
          <a:p>
            <a:r>
              <a:rPr lang="en-US" altLang="zh-CN" dirty="0" smtClean="0"/>
              <a:t>(From http://en.wikipedia.org/wiki/Enterprise_JavaBeans)</a:t>
            </a:r>
          </a:p>
          <a:p>
            <a:endParaRPr lang="en-US" dirty="0" smtClean="0"/>
          </a:p>
          <a:p>
            <a:r>
              <a:rPr lang="en-US" altLang="zh-CN" b="1" dirty="0" err="1" smtClean="0"/>
              <a:t>JavaServer</a:t>
            </a:r>
            <a:r>
              <a:rPr lang="en-US" altLang="zh-CN" b="1" dirty="0" smtClean="0"/>
              <a:t> Faces</a:t>
            </a:r>
            <a:r>
              <a:rPr lang="en-US" altLang="zh-CN" dirty="0" smtClean="0"/>
              <a:t> (</a:t>
            </a:r>
            <a:r>
              <a:rPr lang="en-US" altLang="zh-CN" b="1" dirty="0" smtClean="0"/>
              <a:t>JSF</a:t>
            </a:r>
            <a:r>
              <a:rPr lang="en-US" altLang="zh-CN" dirty="0" smtClean="0"/>
              <a:t>) is a </a:t>
            </a:r>
            <a:r>
              <a:rPr lang="en-US" altLang="zh-CN" dirty="0" smtClean="0">
                <a:hlinkClick r:id="rId4" tooltip="Java (programming language)"/>
              </a:rPr>
              <a:t>Java</a:t>
            </a:r>
            <a:r>
              <a:rPr lang="en-US" altLang="zh-CN" dirty="0" smtClean="0"/>
              <a:t> specification for building </a:t>
            </a:r>
            <a:r>
              <a:rPr lang="en-US" altLang="zh-CN" dirty="0" smtClean="0">
                <a:hlinkClick r:id="rId5" tooltip="Software component"/>
              </a:rPr>
              <a:t>component</a:t>
            </a:r>
            <a:r>
              <a:rPr lang="en-US" altLang="zh-CN" dirty="0" smtClean="0"/>
              <a:t>-based </a:t>
            </a:r>
            <a:r>
              <a:rPr lang="en-US" altLang="zh-CN" dirty="0" smtClean="0">
                <a:hlinkClick r:id="rId6" tooltip="User interface"/>
              </a:rPr>
              <a:t>user interfaces</a:t>
            </a:r>
            <a:r>
              <a:rPr lang="en-US" altLang="zh-CN" dirty="0" smtClean="0"/>
              <a:t> for </a:t>
            </a:r>
            <a:r>
              <a:rPr lang="en-US" altLang="zh-CN" dirty="0" smtClean="0">
                <a:hlinkClick r:id="rId7" tooltip="Web application"/>
              </a:rPr>
              <a:t>web applications</a:t>
            </a:r>
            <a:r>
              <a:rPr lang="en-US" altLang="zh-CN" dirty="0" smtClean="0"/>
              <a:t>. It was formalized as a standard through the </a:t>
            </a:r>
            <a:r>
              <a:rPr lang="en-US" altLang="zh-CN" dirty="0" smtClean="0">
                <a:hlinkClick r:id="rId8" tooltip="Java Community Process"/>
              </a:rPr>
              <a:t>Java Community Process</a:t>
            </a:r>
            <a:r>
              <a:rPr lang="en-US" altLang="zh-CN" dirty="0" smtClean="0"/>
              <a:t> and is part of the </a:t>
            </a:r>
            <a:r>
              <a:rPr lang="en-US" altLang="zh-CN" dirty="0" smtClean="0">
                <a:hlinkClick r:id="rId9" tooltip="Java Platform, Enterprise Edition"/>
              </a:rPr>
              <a:t>Java Platform, Enterprise Edition</a:t>
            </a:r>
            <a:r>
              <a:rPr lang="en-US" altLang="zh-CN" dirty="0" smtClean="0"/>
              <a:t>.</a:t>
            </a:r>
          </a:p>
          <a:p>
            <a:r>
              <a:rPr lang="en-US" altLang="zh-CN" dirty="0" smtClean="0"/>
              <a:t>JSF 2 uses </a:t>
            </a:r>
            <a:r>
              <a:rPr lang="en-US" altLang="zh-CN" dirty="0" err="1" smtClean="0">
                <a:hlinkClick r:id="rId10" tooltip="Facelets"/>
              </a:rPr>
              <a:t>Facelets</a:t>
            </a:r>
            <a:r>
              <a:rPr lang="en-US" altLang="zh-CN" dirty="0" smtClean="0"/>
              <a:t> as its default </a:t>
            </a:r>
            <a:r>
              <a:rPr lang="en-US" altLang="zh-CN" dirty="0" err="1" smtClean="0"/>
              <a:t>templating</a:t>
            </a:r>
            <a:r>
              <a:rPr lang="en-US" altLang="zh-CN" dirty="0" smtClean="0"/>
              <a:t> system. Other view technologies such as </a:t>
            </a:r>
            <a:r>
              <a:rPr lang="en-US" altLang="zh-CN" dirty="0" smtClean="0">
                <a:hlinkClick r:id="rId11" tooltip="XUL"/>
              </a:rPr>
              <a:t>XUL</a:t>
            </a:r>
            <a:r>
              <a:rPr lang="en-US" altLang="zh-CN" dirty="0" smtClean="0"/>
              <a:t> can also be employed. In contrast, JSF 1.x uses </a:t>
            </a:r>
            <a:r>
              <a:rPr lang="en-US" altLang="zh-CN" dirty="0" err="1" smtClean="0">
                <a:hlinkClick r:id="rId12" tooltip="JavaServer Pages"/>
              </a:rPr>
              <a:t>JavaServer</a:t>
            </a:r>
            <a:r>
              <a:rPr lang="en-US" altLang="zh-CN" dirty="0" smtClean="0">
                <a:hlinkClick r:id="rId12" tooltip="JavaServer Pages"/>
              </a:rPr>
              <a:t> Pages</a:t>
            </a:r>
            <a:r>
              <a:rPr lang="en-US" altLang="zh-CN" dirty="0" smtClean="0"/>
              <a:t> (JSP) as its default </a:t>
            </a:r>
            <a:r>
              <a:rPr lang="en-US" altLang="zh-CN" dirty="0" err="1" smtClean="0"/>
              <a:t>templating</a:t>
            </a:r>
            <a:r>
              <a:rPr lang="en-US" altLang="zh-CN" dirty="0" smtClean="0"/>
              <a:t> system.</a:t>
            </a:r>
          </a:p>
          <a:p>
            <a:r>
              <a:rPr lang="en-US" altLang="zh-CN" dirty="0" smtClean="0"/>
              <a:t>(From http://en.wikipedia.org/wiki/JavaServer_Faces)</a:t>
            </a:r>
          </a:p>
          <a:p>
            <a:endParaRPr lang="en-US" dirty="0" smtClean="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20</a:t>
            </a:fld>
            <a:endParaRPr lang="zh-CN" altLang="en-US"/>
          </a:p>
        </p:txBody>
      </p:sp>
    </p:spTree>
    <p:extLst>
      <p:ext uri="{BB962C8B-B14F-4D97-AF65-F5344CB8AC3E}">
        <p14:creationId xmlns:p14="http://schemas.microsoft.com/office/powerpoint/2010/main" val="1006321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http://docs.oracle.com/javaee/7/api/</a:t>
            </a:r>
          </a:p>
          <a:p>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21</a:t>
            </a:fld>
            <a:endParaRPr lang="zh-CN" altLang="en-US"/>
          </a:p>
        </p:txBody>
      </p:sp>
    </p:spTree>
    <p:extLst>
      <p:ext uri="{BB962C8B-B14F-4D97-AF65-F5344CB8AC3E}">
        <p14:creationId xmlns:p14="http://schemas.microsoft.com/office/powerpoint/2010/main" val="1578382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C/S = Client/Server</a:t>
            </a:r>
            <a:r>
              <a:rPr lang="en-US" altLang="zh-CN" baseline="0" dirty="0" smtClean="0"/>
              <a:t>; B/S = Browser/Server</a:t>
            </a:r>
          </a:p>
          <a:p>
            <a:r>
              <a:rPr lang="en-US" baseline="0" dirty="0" smtClean="0"/>
              <a:t>Rich Internet Application</a:t>
            </a:r>
            <a:r>
              <a:rPr lang="zh-CN" altLang="en-US" baseline="0" dirty="0" smtClean="0"/>
              <a:t>： </a:t>
            </a:r>
            <a:r>
              <a:rPr lang="en-US" altLang="zh-CN" baseline="0" dirty="0" smtClean="0"/>
              <a:t>Adobe, Microsoft, </a:t>
            </a:r>
            <a:r>
              <a:rPr lang="en-US" altLang="zh-CN" baseline="0" dirty="0" err="1" smtClean="0"/>
              <a:t>JavaFx</a:t>
            </a:r>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23</a:t>
            </a:fld>
            <a:endParaRPr lang="zh-CN" altLang="en-US"/>
          </a:p>
        </p:txBody>
      </p:sp>
    </p:spTree>
    <p:extLst>
      <p:ext uri="{BB962C8B-B14F-4D97-AF65-F5344CB8AC3E}">
        <p14:creationId xmlns:p14="http://schemas.microsoft.com/office/powerpoint/2010/main" val="1413790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Rich-Internet-Application-RIA</a:t>
            </a:r>
          </a:p>
          <a:p>
            <a:endParaRPr lang="en-US" dirty="0" smtClean="0"/>
          </a:p>
          <a:p>
            <a:r>
              <a:rPr lang="en-US" dirty="0" smtClean="0"/>
              <a:t>This approach allows the client system to handle local activities, calculations, reformatting and so forth, thereby lowering the amount and frequency of client-server traffic, especially as compared to the client-server implementations built around so-called </a:t>
            </a:r>
            <a:r>
              <a:rPr lang="en-US" dirty="0" smtClean="0">
                <a:hlinkClick r:id="rId3"/>
              </a:rPr>
              <a:t>thin client</a:t>
            </a:r>
            <a:r>
              <a:rPr lang="en-US" dirty="0" smtClean="0"/>
              <a:t>s.</a:t>
            </a:r>
          </a:p>
          <a:p>
            <a:endParaRPr lang="en-US" dirty="0" smtClean="0"/>
          </a:p>
          <a:p>
            <a:r>
              <a:rPr lang="en-US" dirty="0" smtClean="0"/>
              <a:t>+Adobe AIR++</a:t>
            </a:r>
          </a:p>
          <a:p>
            <a:endParaRPr lang="en-US" dirty="0" smtClean="0"/>
          </a:p>
          <a:p>
            <a:r>
              <a:rPr lang="en-US" b="1" dirty="0" smtClean="0"/>
              <a:t>What's new?</a:t>
            </a:r>
          </a:p>
          <a:p>
            <a:endParaRPr lang="en-US" b="1" dirty="0" smtClean="0">
              <a:effectLst/>
            </a:endParaRPr>
          </a:p>
          <a:p>
            <a:r>
              <a:rPr lang="en-US" b="1" dirty="0" smtClean="0">
                <a:effectLst/>
              </a:rPr>
              <a:t>Extensibility</a:t>
            </a:r>
          </a:p>
          <a:p>
            <a:r>
              <a:rPr lang="en-US" dirty="0" smtClean="0">
                <a:effectLst/>
              </a:rPr>
              <a:t>Developers can now give their desktop, </a:t>
            </a:r>
            <a:r>
              <a:rPr lang="en-US" dirty="0" err="1" smtClean="0">
                <a:effectLst/>
              </a:rPr>
              <a:t>iOS</a:t>
            </a:r>
            <a:r>
              <a:rPr lang="en-US" dirty="0" smtClean="0">
                <a:effectLst/>
              </a:rPr>
              <a:t>, and Android AIR games and applications full access to the latest platform specific features by using AIR native extensions.</a:t>
            </a:r>
          </a:p>
          <a:p>
            <a:endParaRPr lang="en-US" b="1" dirty="0" smtClean="0">
              <a:effectLst/>
            </a:endParaRPr>
          </a:p>
          <a:p>
            <a:r>
              <a:rPr lang="en-US" b="1" dirty="0" smtClean="0">
                <a:effectLst/>
              </a:rPr>
              <a:t>Gaming</a:t>
            </a:r>
          </a:p>
          <a:p>
            <a:r>
              <a:rPr lang="en-US" dirty="0" smtClean="0">
                <a:effectLst/>
              </a:rPr>
              <a:t>Enjoy stunning, blazing-fast cinematic 2D and 3D games for desktop, </a:t>
            </a:r>
            <a:r>
              <a:rPr lang="en-US" dirty="0" err="1" smtClean="0">
                <a:effectLst/>
              </a:rPr>
              <a:t>iOS</a:t>
            </a:r>
            <a:r>
              <a:rPr lang="en-US" dirty="0" smtClean="0">
                <a:effectLst/>
              </a:rPr>
              <a:t>, and Android™. Using fully accelerated GPU rendering and game controller support for gaming at home or on the go.</a:t>
            </a:r>
          </a:p>
          <a:p>
            <a:endParaRPr lang="en-US" dirty="0" smtClean="0"/>
          </a:p>
          <a:p>
            <a:endParaRPr lang="en-US" dirty="0" smtClean="0"/>
          </a:p>
          <a:p>
            <a:r>
              <a:rPr lang="en-US" b="1" dirty="0" smtClean="0"/>
              <a:t>High Performance</a:t>
            </a:r>
          </a:p>
          <a:p>
            <a:r>
              <a:rPr lang="en-US" dirty="0" smtClean="0"/>
              <a:t>Experience hardware accelerated HD video with smooth playback. Recent improvements allow supported AIR apps and games to deliver responsive feedback even at the most demanding times</a:t>
            </a:r>
          </a:p>
          <a:p>
            <a:endParaRPr lang="en-US" dirty="0" smtClean="0"/>
          </a:p>
          <a:p>
            <a:r>
              <a:rPr lang="en-US" altLang="zh-CN"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The next frontier of corporate development may well be Rich Internet Applications. RIAs are Internet applications which do not necessarily run in the browser and are free of user-interface limitations of that environment. Corporate development went head first into conventional Internet application development before the enormous security implications of that platform were clear. </a:t>
            </a:r>
          </a:p>
          <a:p>
            <a:endParaRPr lang="en-US" altLang="zh-CN" dirty="0" smtClean="0"/>
          </a:p>
          <a:p>
            <a:r>
              <a:rPr lang="en-US" dirty="0" smtClean="0"/>
              <a:t>http://www.eweek.com/c/a/Security/Rich-Internet-Applications-The-Next-Frontier-of-Corporate-Development-732651/</a:t>
            </a:r>
          </a:p>
          <a:p>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24</a:t>
            </a:fld>
            <a:endParaRPr lang="zh-CN" altLang="en-US"/>
          </a:p>
        </p:txBody>
      </p:sp>
    </p:spTree>
    <p:extLst>
      <p:ext uri="{BB962C8B-B14F-4D97-AF65-F5344CB8AC3E}">
        <p14:creationId xmlns:p14="http://schemas.microsoft.com/office/powerpoint/2010/main" val="3009957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1" dirty="0" err="1" smtClean="0"/>
              <a:t>JavaFX</a:t>
            </a:r>
            <a:r>
              <a:rPr lang="en-US" b="1" dirty="0" smtClean="0"/>
              <a:t> - The Rich Client Platform</a:t>
            </a:r>
          </a:p>
          <a:p>
            <a:r>
              <a:rPr lang="en-US" dirty="0" err="1" smtClean="0">
                <a:effectLst/>
              </a:rPr>
              <a:t>JavaFX</a:t>
            </a:r>
            <a:r>
              <a:rPr lang="en-US" dirty="0" smtClean="0">
                <a:effectLst/>
              </a:rPr>
              <a:t> is the next step in the evolution of Java as a rich client platform. It is designed to provide a lightweight, hardware-accelerated Java UI platform for enterprise business applications. With </a:t>
            </a:r>
            <a:r>
              <a:rPr lang="en-US" dirty="0" err="1" smtClean="0">
                <a:effectLst/>
              </a:rPr>
              <a:t>JavaFX</a:t>
            </a:r>
            <a:r>
              <a:rPr lang="en-US" dirty="0" smtClean="0">
                <a:effectLst/>
              </a:rPr>
              <a:t>, developers can preserve existing investments by reusing Java libraries in their applications. They can even access native system capabilities, or seamlessly connect to server-based middleware applications.</a:t>
            </a:r>
            <a:endParaRPr lang="en-US" dirty="0" smtClean="0"/>
          </a:p>
          <a:p>
            <a:endParaRPr lang="en-US" dirty="0" smtClean="0"/>
          </a:p>
          <a:p>
            <a:endParaRPr lang="en-US" dirty="0" smtClean="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25</a:t>
            </a:fld>
            <a:endParaRPr lang="zh-CN" altLang="en-US"/>
          </a:p>
        </p:txBody>
      </p:sp>
    </p:spTree>
    <p:extLst>
      <p:ext uri="{BB962C8B-B14F-4D97-AF65-F5344CB8AC3E}">
        <p14:creationId xmlns:p14="http://schemas.microsoft.com/office/powerpoint/2010/main" val="3009957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1" dirty="0" smtClean="0"/>
              <a:t>The </a:t>
            </a:r>
            <a:r>
              <a:rPr lang="en-US" b="1" dirty="0" err="1" smtClean="0">
                <a:hlinkClick r:id="rId3" tooltip="BitTorrent"/>
              </a:rPr>
              <a:t>BitTorrent</a:t>
            </a:r>
            <a:r>
              <a:rPr lang="en-US" b="1" dirty="0" smtClean="0"/>
              <a:t> protocol</a:t>
            </a:r>
            <a:r>
              <a:rPr lang="en-US" dirty="0" smtClean="0"/>
              <a:t>: In this animation, the colored bars beneath all of the 7 clients in the upper region above represent the file being shared, with each color representing an individual piece of the file. After the initial pieces transfer from the </a:t>
            </a:r>
            <a:r>
              <a:rPr lang="en-US" dirty="0" smtClean="0">
                <a:hlinkClick r:id="rId4" tooltip="Seed (BitTorrent)"/>
              </a:rPr>
              <a:t>seed</a:t>
            </a:r>
            <a:r>
              <a:rPr lang="en-US" dirty="0" smtClean="0"/>
              <a:t> (large system at the bottom), the pieces are individually transferred from client to client. The original seeder only needs to send out one copy of the file for all the clients to receive a copy.</a:t>
            </a:r>
          </a:p>
          <a:p>
            <a:r>
              <a:rPr lang="en-US" dirty="0" smtClean="0"/>
              <a:t>(From</a:t>
            </a:r>
            <a:r>
              <a:rPr lang="en-US" baseline="0" dirty="0" smtClean="0"/>
              <a:t> http://en.wikipedia.org/wiki/Peer-to-peer)</a:t>
            </a:r>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27</a:t>
            </a:fld>
            <a:endParaRPr lang="zh-CN" altLang="en-US"/>
          </a:p>
        </p:txBody>
      </p:sp>
    </p:spTree>
    <p:extLst>
      <p:ext uri="{BB962C8B-B14F-4D97-AF65-F5344CB8AC3E}">
        <p14:creationId xmlns:p14="http://schemas.microsoft.com/office/powerpoint/2010/main" val="4109760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1" i="0" u="none" strike="noStrike" kern="1200" baseline="0" dirty="0" smtClean="0">
                <a:solidFill>
                  <a:schemeClr val="tx1"/>
                </a:solidFill>
                <a:latin typeface="华文新魏" pitchFamily="2" charset="-122"/>
                <a:ea typeface="华文新魏" pitchFamily="2" charset="-122"/>
                <a:cs typeface="+mn-cs"/>
              </a:rPr>
              <a:t>The Client Tier</a:t>
            </a:r>
          </a:p>
          <a:p>
            <a:r>
              <a:rPr lang="en-US" sz="1200" b="0" i="0" u="none" strike="noStrike" kern="1200" baseline="0" dirty="0" smtClean="0">
                <a:solidFill>
                  <a:schemeClr val="tx1"/>
                </a:solidFill>
                <a:latin typeface="华文新魏" pitchFamily="2" charset="-122"/>
                <a:ea typeface="华文新魏" pitchFamily="2" charset="-122"/>
                <a:cs typeface="+mn-cs"/>
              </a:rPr>
              <a:t>The client tier consists of application clients that access a Java EE server and that are usually</a:t>
            </a:r>
          </a:p>
          <a:p>
            <a:r>
              <a:rPr lang="en-US" sz="1200" b="0" i="0" u="none" strike="noStrike" kern="1200" baseline="0" dirty="0" smtClean="0">
                <a:solidFill>
                  <a:schemeClr val="tx1"/>
                </a:solidFill>
                <a:latin typeface="华文新魏" pitchFamily="2" charset="-122"/>
                <a:ea typeface="华文新魏" pitchFamily="2" charset="-122"/>
                <a:cs typeface="+mn-cs"/>
              </a:rPr>
              <a:t>located on a different machine from the server. The clients make requests to the server. The</a:t>
            </a:r>
          </a:p>
          <a:p>
            <a:r>
              <a:rPr lang="en-US" sz="1200" b="0" i="0" u="none" strike="noStrike" kern="1200" baseline="0" dirty="0" smtClean="0">
                <a:solidFill>
                  <a:schemeClr val="tx1"/>
                </a:solidFill>
                <a:latin typeface="华文新魏" pitchFamily="2" charset="-122"/>
                <a:ea typeface="华文新魏" pitchFamily="2" charset="-122"/>
                <a:cs typeface="+mn-cs"/>
              </a:rPr>
              <a:t>server processes the requests and returns a response back to the client. Many different types of</a:t>
            </a:r>
          </a:p>
          <a:p>
            <a:r>
              <a:rPr lang="en-US" sz="1200" b="0" i="0" u="none" strike="noStrike" kern="1200" baseline="0" dirty="0" smtClean="0">
                <a:solidFill>
                  <a:schemeClr val="tx1"/>
                </a:solidFill>
                <a:latin typeface="华文新魏" pitchFamily="2" charset="-122"/>
                <a:ea typeface="华文新魏" pitchFamily="2" charset="-122"/>
                <a:cs typeface="+mn-cs"/>
              </a:rPr>
              <a:t>applications can be Java EE clients, and they are not always, or even often Java applications.</a:t>
            </a:r>
          </a:p>
          <a:p>
            <a:r>
              <a:rPr lang="en-US" sz="1200" b="0" i="0" u="none" strike="noStrike" kern="1200" baseline="0" dirty="0" smtClean="0">
                <a:solidFill>
                  <a:schemeClr val="tx1"/>
                </a:solidFill>
                <a:latin typeface="华文新魏" pitchFamily="2" charset="-122"/>
                <a:ea typeface="华文新魏" pitchFamily="2" charset="-122"/>
                <a:cs typeface="+mn-cs"/>
              </a:rPr>
              <a:t>Clients can be a web browser, a stand-alone application, or other servers, and they run on a</a:t>
            </a:r>
          </a:p>
          <a:p>
            <a:r>
              <a:rPr lang="en-US" sz="1200" b="0" i="0" u="none" strike="noStrike" kern="1200" baseline="0" dirty="0" smtClean="0">
                <a:solidFill>
                  <a:schemeClr val="tx1"/>
                </a:solidFill>
                <a:latin typeface="华文新魏" pitchFamily="2" charset="-122"/>
                <a:ea typeface="华文新魏" pitchFamily="2" charset="-122"/>
                <a:cs typeface="+mn-cs"/>
              </a:rPr>
              <a:t>different machine from the Java EE server.</a:t>
            </a:r>
          </a:p>
          <a:p>
            <a:endParaRPr lang="en-US" sz="1200" b="0" i="0" u="none" strike="noStrike" kern="1200" baseline="0" dirty="0" smtClean="0">
              <a:solidFill>
                <a:schemeClr val="tx1"/>
              </a:solidFill>
              <a:latin typeface="华文新魏" pitchFamily="2" charset="-122"/>
              <a:ea typeface="华文新魏" pitchFamily="2" charset="-122"/>
              <a:cs typeface="+mn-cs"/>
            </a:endParaRPr>
          </a:p>
          <a:p>
            <a:r>
              <a:rPr lang="en-US" sz="1200" b="1" i="0" u="none" strike="noStrike" kern="1200" baseline="0" dirty="0" smtClean="0">
                <a:solidFill>
                  <a:schemeClr val="tx1"/>
                </a:solidFill>
                <a:latin typeface="华文新魏" pitchFamily="2" charset="-122"/>
                <a:ea typeface="华文新魏" pitchFamily="2" charset="-122"/>
                <a:cs typeface="+mn-cs"/>
              </a:rPr>
              <a:t>The Web Tier</a:t>
            </a:r>
          </a:p>
          <a:p>
            <a:r>
              <a:rPr lang="en-US" sz="1200" b="0" i="0" u="none" strike="noStrike" kern="1200" baseline="0" dirty="0" smtClean="0">
                <a:solidFill>
                  <a:schemeClr val="tx1"/>
                </a:solidFill>
                <a:latin typeface="华文新魏" pitchFamily="2" charset="-122"/>
                <a:ea typeface="华文新魏" pitchFamily="2" charset="-122"/>
                <a:cs typeface="+mn-cs"/>
              </a:rPr>
              <a:t>The web tier consists of components that handle the interaction between clients and the</a:t>
            </a:r>
          </a:p>
          <a:p>
            <a:r>
              <a:rPr lang="en-US" sz="1200" b="0" i="0" u="none" strike="noStrike" kern="1200" baseline="0" dirty="0" smtClean="0">
                <a:solidFill>
                  <a:schemeClr val="tx1"/>
                </a:solidFill>
                <a:latin typeface="华文新魏" pitchFamily="2" charset="-122"/>
                <a:ea typeface="华文新魏" pitchFamily="2" charset="-122"/>
                <a:cs typeface="+mn-cs"/>
              </a:rPr>
              <a:t>business tier. Its primary tasks are the following:</a:t>
            </a:r>
          </a:p>
          <a:p>
            <a:r>
              <a:rPr lang="en-US" sz="1200" b="0" i="0" u="none" strike="noStrike" kern="1200" baseline="0" dirty="0" smtClean="0">
                <a:solidFill>
                  <a:schemeClr val="tx1"/>
                </a:solidFill>
                <a:latin typeface="华文新魏" pitchFamily="2" charset="-122"/>
                <a:ea typeface="华文新魏" pitchFamily="2" charset="-122"/>
                <a:cs typeface="+mn-cs"/>
              </a:rPr>
              <a:t>■ Dynamically generate content in various formats for the client.</a:t>
            </a:r>
          </a:p>
          <a:p>
            <a:r>
              <a:rPr lang="en-US" sz="1200" b="0" i="0" u="none" strike="noStrike" kern="1200" baseline="0" dirty="0" smtClean="0">
                <a:solidFill>
                  <a:schemeClr val="tx1"/>
                </a:solidFill>
                <a:latin typeface="华文新魏" pitchFamily="2" charset="-122"/>
                <a:ea typeface="华文新魏" pitchFamily="2" charset="-122"/>
                <a:cs typeface="+mn-cs"/>
              </a:rPr>
              <a:t>■ Collect input from users of the client interface and return appropriate results from the</a:t>
            </a:r>
          </a:p>
          <a:p>
            <a:r>
              <a:rPr lang="en-US" sz="1200" b="0" i="0" u="none" strike="noStrike" kern="1200" baseline="0" dirty="0" smtClean="0">
                <a:solidFill>
                  <a:schemeClr val="tx1"/>
                </a:solidFill>
                <a:latin typeface="华文新魏" pitchFamily="2" charset="-122"/>
                <a:ea typeface="华文新魏" pitchFamily="2" charset="-122"/>
                <a:cs typeface="+mn-cs"/>
              </a:rPr>
              <a:t>components in the business tier.</a:t>
            </a:r>
          </a:p>
          <a:p>
            <a:r>
              <a:rPr lang="en-US" sz="1200" b="0" i="0" u="none" strike="noStrike" kern="1200" baseline="0" dirty="0" smtClean="0">
                <a:solidFill>
                  <a:schemeClr val="tx1"/>
                </a:solidFill>
                <a:latin typeface="华文新魏" pitchFamily="2" charset="-122"/>
                <a:ea typeface="华文新魏" pitchFamily="2" charset="-122"/>
                <a:cs typeface="+mn-cs"/>
              </a:rPr>
              <a:t>■ Control the flow of screens or pages on the client.</a:t>
            </a:r>
          </a:p>
          <a:p>
            <a:r>
              <a:rPr lang="en-US" sz="1200" b="0" i="0" u="none" strike="noStrike" kern="1200" baseline="0" dirty="0" smtClean="0">
                <a:solidFill>
                  <a:schemeClr val="tx1"/>
                </a:solidFill>
                <a:latin typeface="华文新魏" pitchFamily="2" charset="-122"/>
                <a:ea typeface="华文新魏" pitchFamily="2" charset="-122"/>
                <a:cs typeface="+mn-cs"/>
              </a:rPr>
              <a:t>■ Maintain the state of data for a user's session.</a:t>
            </a:r>
          </a:p>
          <a:p>
            <a:r>
              <a:rPr lang="en-US" sz="1200" b="0" i="0" u="none" strike="noStrike" kern="1200" baseline="0" dirty="0" smtClean="0">
                <a:solidFill>
                  <a:schemeClr val="tx1"/>
                </a:solidFill>
                <a:latin typeface="华文新魏" pitchFamily="2" charset="-122"/>
                <a:ea typeface="华文新魏" pitchFamily="2" charset="-122"/>
                <a:cs typeface="+mn-cs"/>
              </a:rPr>
              <a:t>■ Perform some basic logic and hold some data temporarily in JavaBeans components.</a:t>
            </a:r>
          </a:p>
          <a:p>
            <a:endParaRPr lang="en-US" sz="1200" b="0" i="0" u="none" strike="noStrike" kern="1200" baseline="0" dirty="0" smtClean="0">
              <a:solidFill>
                <a:schemeClr val="tx1"/>
              </a:solidFill>
              <a:latin typeface="华文新魏" pitchFamily="2" charset="-122"/>
              <a:ea typeface="华文新魏" pitchFamily="2" charset="-122"/>
              <a:cs typeface="+mn-cs"/>
            </a:endParaRPr>
          </a:p>
          <a:p>
            <a:r>
              <a:rPr lang="en-US" sz="1200" b="1" i="0" u="none" strike="noStrike" kern="1200" baseline="0" dirty="0" smtClean="0">
                <a:solidFill>
                  <a:schemeClr val="tx1"/>
                </a:solidFill>
                <a:latin typeface="华文新魏" pitchFamily="2" charset="-122"/>
                <a:ea typeface="华文新魏" pitchFamily="2" charset="-122"/>
                <a:cs typeface="+mn-cs"/>
              </a:rPr>
              <a:t>The Business Tier</a:t>
            </a:r>
          </a:p>
          <a:p>
            <a:r>
              <a:rPr lang="en-US" sz="1200" b="0" i="0" u="none" strike="noStrike" kern="1200" baseline="0" dirty="0" smtClean="0">
                <a:solidFill>
                  <a:schemeClr val="tx1"/>
                </a:solidFill>
                <a:latin typeface="华文新魏" pitchFamily="2" charset="-122"/>
                <a:ea typeface="华文新魏" pitchFamily="2" charset="-122"/>
                <a:cs typeface="+mn-cs"/>
              </a:rPr>
              <a:t>The business tier consists of components that provide the business logic for an application.</a:t>
            </a:r>
          </a:p>
          <a:p>
            <a:r>
              <a:rPr lang="en-US" sz="1200" b="0" i="0" u="none" strike="noStrike" kern="1200" baseline="0" dirty="0" smtClean="0">
                <a:solidFill>
                  <a:schemeClr val="tx1"/>
                </a:solidFill>
                <a:latin typeface="华文新魏" pitchFamily="2" charset="-122"/>
                <a:ea typeface="华文新魏" pitchFamily="2" charset="-122"/>
                <a:cs typeface="+mn-cs"/>
              </a:rPr>
              <a:t>Business logic is code that provides functionality to a particular business domain, like the</a:t>
            </a:r>
          </a:p>
          <a:p>
            <a:r>
              <a:rPr lang="en-US" sz="1200" b="0" i="0" u="none" strike="noStrike" kern="1200" baseline="0" dirty="0" smtClean="0">
                <a:solidFill>
                  <a:schemeClr val="tx1"/>
                </a:solidFill>
                <a:latin typeface="华文新魏" pitchFamily="2" charset="-122"/>
                <a:ea typeface="华文新魏" pitchFamily="2" charset="-122"/>
                <a:cs typeface="+mn-cs"/>
              </a:rPr>
              <a:t>financial industry, or an e-commerce site. In a properly designed enterprise application, the</a:t>
            </a:r>
          </a:p>
          <a:p>
            <a:r>
              <a:rPr lang="en-US" sz="1200" b="0" i="0" u="none" strike="noStrike" kern="1200" baseline="0" dirty="0" smtClean="0">
                <a:solidFill>
                  <a:schemeClr val="tx1"/>
                </a:solidFill>
                <a:latin typeface="华文新魏" pitchFamily="2" charset="-122"/>
                <a:ea typeface="华文新魏" pitchFamily="2" charset="-122"/>
                <a:cs typeface="+mn-cs"/>
              </a:rPr>
              <a:t>core functionality exists in the business tier components.</a:t>
            </a:r>
          </a:p>
          <a:p>
            <a:r>
              <a:rPr lang="en-US" sz="1200" b="0" i="0" u="none" strike="noStrike" kern="1200" baseline="0" dirty="0" smtClean="0">
                <a:solidFill>
                  <a:schemeClr val="tx1"/>
                </a:solidFill>
                <a:latin typeface="华文新魏" pitchFamily="2" charset="-122"/>
                <a:ea typeface="华文新魏" pitchFamily="2" charset="-122"/>
                <a:cs typeface="+mn-cs"/>
              </a:rPr>
              <a:t>Java EE Technologies Used in the Business Tier</a:t>
            </a:r>
          </a:p>
          <a:p>
            <a:r>
              <a:rPr lang="en-US" sz="1200" b="0" i="0" u="none" strike="noStrike" kern="1200" baseline="0" dirty="0" smtClean="0">
                <a:solidFill>
                  <a:schemeClr val="tx1"/>
                </a:solidFill>
                <a:latin typeface="华文新魏" pitchFamily="2" charset="-122"/>
                <a:ea typeface="华文新魏" pitchFamily="2" charset="-122"/>
                <a:cs typeface="+mn-cs"/>
              </a:rPr>
              <a:t>The following Java EE technologies are used in the business tier in Java EE applications:</a:t>
            </a:r>
          </a:p>
          <a:p>
            <a:r>
              <a:rPr lang="en-US" sz="1200" b="0" i="0" u="none" strike="noStrike" kern="1200" baseline="0" dirty="0" smtClean="0">
                <a:solidFill>
                  <a:schemeClr val="tx1"/>
                </a:solidFill>
                <a:latin typeface="华文新魏" pitchFamily="2" charset="-122"/>
                <a:ea typeface="华文新魏" pitchFamily="2" charset="-122"/>
                <a:cs typeface="+mn-cs"/>
              </a:rPr>
              <a:t>■ Enterprise JavaBeans (EJB) components, referred to here as enterprise beans</a:t>
            </a:r>
          </a:p>
          <a:p>
            <a:r>
              <a:rPr lang="en-US" sz="1200" b="0" i="0" u="none" strike="noStrike" kern="1200" baseline="0" dirty="0" smtClean="0">
                <a:solidFill>
                  <a:schemeClr val="tx1"/>
                </a:solidFill>
                <a:latin typeface="华文新魏" pitchFamily="2" charset="-122"/>
                <a:ea typeface="华文新魏" pitchFamily="2" charset="-122"/>
                <a:cs typeface="+mn-cs"/>
              </a:rPr>
              <a:t>■ JAX-WS web service endpoints</a:t>
            </a:r>
          </a:p>
          <a:p>
            <a:r>
              <a:rPr lang="en-US" sz="1200" b="0" i="0" u="none" strike="noStrike" kern="1200" baseline="0" dirty="0" smtClean="0">
                <a:solidFill>
                  <a:schemeClr val="tx1"/>
                </a:solidFill>
                <a:latin typeface="华文新魏" pitchFamily="2" charset="-122"/>
                <a:ea typeface="华文新魏" pitchFamily="2" charset="-122"/>
                <a:cs typeface="+mn-cs"/>
              </a:rPr>
              <a:t>■ Java Persistence API entities</a:t>
            </a:r>
          </a:p>
          <a:p>
            <a:endParaRPr lang="en-US" sz="1200" b="0" i="0" u="none" strike="noStrike" kern="1200" baseline="0" dirty="0" smtClean="0">
              <a:solidFill>
                <a:schemeClr val="tx1"/>
              </a:solidFill>
              <a:latin typeface="华文新魏" pitchFamily="2" charset="-122"/>
              <a:ea typeface="华文新魏" pitchFamily="2" charset="-122"/>
              <a:cs typeface="+mn-cs"/>
            </a:endParaRPr>
          </a:p>
          <a:p>
            <a:r>
              <a:rPr lang="en-US" sz="1200" b="1" i="0" u="none" strike="noStrike" kern="1200" baseline="0" dirty="0" smtClean="0">
                <a:solidFill>
                  <a:schemeClr val="tx1"/>
                </a:solidFill>
                <a:latin typeface="华文新魏" pitchFamily="2" charset="-122"/>
                <a:ea typeface="华文新魏" pitchFamily="2" charset="-122"/>
                <a:cs typeface="+mn-cs"/>
              </a:rPr>
              <a:t>The Enterprise Information Systems Tier</a:t>
            </a:r>
          </a:p>
          <a:p>
            <a:r>
              <a:rPr lang="en-US" sz="1200" b="0" i="0" u="none" strike="noStrike" kern="1200" baseline="0" dirty="0" smtClean="0">
                <a:solidFill>
                  <a:schemeClr val="tx1"/>
                </a:solidFill>
                <a:latin typeface="华文新魏" pitchFamily="2" charset="-122"/>
                <a:ea typeface="华文新魏" pitchFamily="2" charset="-122"/>
                <a:cs typeface="+mn-cs"/>
              </a:rPr>
              <a:t>The enterprise information systems (EIS) tier consists of database servers, enterprise resource</a:t>
            </a:r>
          </a:p>
          <a:p>
            <a:r>
              <a:rPr lang="en-US" sz="1200" b="0" i="0" u="none" strike="noStrike" kern="1200" baseline="0" dirty="0" smtClean="0">
                <a:solidFill>
                  <a:schemeClr val="tx1"/>
                </a:solidFill>
                <a:latin typeface="华文新魏" pitchFamily="2" charset="-122"/>
                <a:ea typeface="华文新魏" pitchFamily="2" charset="-122"/>
                <a:cs typeface="+mn-cs"/>
              </a:rPr>
              <a:t>planning systems, and other legacy data sources, like mainframes. These resources typically are</a:t>
            </a:r>
          </a:p>
          <a:p>
            <a:r>
              <a:rPr lang="en-US" sz="1200" b="0" i="0" u="none" strike="noStrike" kern="1200" baseline="0" dirty="0" smtClean="0">
                <a:solidFill>
                  <a:schemeClr val="tx1"/>
                </a:solidFill>
                <a:latin typeface="华文新魏" pitchFamily="2" charset="-122"/>
                <a:ea typeface="华文新魏" pitchFamily="2" charset="-122"/>
                <a:cs typeface="+mn-cs"/>
              </a:rPr>
              <a:t>located on a separate machine than the Java EE server, and are accessed by components on the</a:t>
            </a:r>
          </a:p>
          <a:p>
            <a:r>
              <a:rPr lang="en-US" sz="1200" b="0" i="0" u="none" strike="noStrike" kern="1200" baseline="0" dirty="0" smtClean="0">
                <a:solidFill>
                  <a:schemeClr val="tx1"/>
                </a:solidFill>
                <a:latin typeface="华文新魏" pitchFamily="2" charset="-122"/>
                <a:ea typeface="华文新魏" pitchFamily="2" charset="-122"/>
                <a:cs typeface="+mn-cs"/>
              </a:rPr>
              <a:t>business tier.</a:t>
            </a:r>
          </a:p>
          <a:p>
            <a:r>
              <a:rPr lang="en-US" sz="1200" b="0" i="0" u="none" strike="noStrike" kern="1200" baseline="0" dirty="0" smtClean="0">
                <a:solidFill>
                  <a:schemeClr val="tx1"/>
                </a:solidFill>
                <a:latin typeface="华文新魏" pitchFamily="2" charset="-122"/>
                <a:ea typeface="华文新魏" pitchFamily="2" charset="-122"/>
                <a:cs typeface="+mn-cs"/>
              </a:rPr>
              <a:t>Java </a:t>
            </a:r>
            <a:r>
              <a:rPr lang="en-US" sz="1200" b="0" i="0" u="none" strike="noStrike" kern="1200" baseline="0" dirty="0" err="1" smtClean="0">
                <a:solidFill>
                  <a:schemeClr val="tx1"/>
                </a:solidFill>
                <a:latin typeface="华文新魏" pitchFamily="2" charset="-122"/>
                <a:ea typeface="华文新魏" pitchFamily="2" charset="-122"/>
                <a:cs typeface="+mn-cs"/>
              </a:rPr>
              <a:t>EETechnologies</a:t>
            </a:r>
            <a:r>
              <a:rPr lang="en-US" sz="1200" b="0" i="0" u="none" strike="noStrike" kern="1200" baseline="0" dirty="0" smtClean="0">
                <a:solidFill>
                  <a:schemeClr val="tx1"/>
                </a:solidFill>
                <a:latin typeface="华文新魏" pitchFamily="2" charset="-122"/>
                <a:ea typeface="华文新魏" pitchFamily="2" charset="-122"/>
                <a:cs typeface="+mn-cs"/>
              </a:rPr>
              <a:t> Used in the </a:t>
            </a:r>
            <a:r>
              <a:rPr lang="en-US" sz="1200" b="0" i="0" u="none" strike="noStrike" kern="1200" baseline="0" dirty="0" err="1" smtClean="0">
                <a:solidFill>
                  <a:schemeClr val="tx1"/>
                </a:solidFill>
                <a:latin typeface="华文新魏" pitchFamily="2" charset="-122"/>
                <a:ea typeface="华文新魏" pitchFamily="2" charset="-122"/>
                <a:cs typeface="+mn-cs"/>
              </a:rPr>
              <a:t>EISTier</a:t>
            </a:r>
            <a:endParaRPr lang="en-US" sz="1200" b="0" i="0" u="none" strike="noStrike" kern="1200" baseline="0" dirty="0" smtClean="0">
              <a:solidFill>
                <a:schemeClr val="tx1"/>
              </a:solidFill>
              <a:latin typeface="华文新魏" pitchFamily="2" charset="-122"/>
              <a:ea typeface="华文新魏" pitchFamily="2" charset="-122"/>
              <a:cs typeface="+mn-cs"/>
            </a:endParaRPr>
          </a:p>
          <a:p>
            <a:r>
              <a:rPr lang="en-US" sz="1200" b="0" i="0" u="none" strike="noStrike" kern="1200" baseline="0" dirty="0" smtClean="0">
                <a:solidFill>
                  <a:schemeClr val="tx1"/>
                </a:solidFill>
                <a:latin typeface="华文新魏" pitchFamily="2" charset="-122"/>
                <a:ea typeface="华文新魏" pitchFamily="2" charset="-122"/>
                <a:cs typeface="+mn-cs"/>
              </a:rPr>
              <a:t>The following Java EE technologies are used to access the EIS tier in Java EE applications:</a:t>
            </a:r>
          </a:p>
          <a:p>
            <a:r>
              <a:rPr lang="en-US" sz="1200" b="0" i="0" u="none" strike="noStrike" kern="1200" baseline="0" dirty="0" smtClean="0">
                <a:solidFill>
                  <a:schemeClr val="tx1"/>
                </a:solidFill>
                <a:latin typeface="华文新魏" pitchFamily="2" charset="-122"/>
                <a:ea typeface="华文新魏" pitchFamily="2" charset="-122"/>
                <a:cs typeface="+mn-cs"/>
              </a:rPr>
              <a:t>■ The </a:t>
            </a:r>
            <a:r>
              <a:rPr lang="en-US" sz="1200" b="0" i="0" u="none" strike="noStrike" kern="1200" baseline="0" dirty="0" err="1" smtClean="0">
                <a:solidFill>
                  <a:schemeClr val="tx1"/>
                </a:solidFill>
                <a:latin typeface="华文新魏" pitchFamily="2" charset="-122"/>
                <a:ea typeface="华文新魏" pitchFamily="2" charset="-122"/>
                <a:cs typeface="+mn-cs"/>
              </a:rPr>
              <a:t>JavaDatabase</a:t>
            </a:r>
            <a:r>
              <a:rPr lang="en-US" sz="1200" b="0" i="0" u="none" strike="noStrike" kern="1200" baseline="0" dirty="0" smtClean="0">
                <a:solidFill>
                  <a:schemeClr val="tx1"/>
                </a:solidFill>
                <a:latin typeface="华文新魏" pitchFamily="2" charset="-122"/>
                <a:ea typeface="华文新魏" pitchFamily="2" charset="-122"/>
                <a:cs typeface="+mn-cs"/>
              </a:rPr>
              <a:t> Connectivity API (JDBC)</a:t>
            </a:r>
          </a:p>
          <a:p>
            <a:r>
              <a:rPr lang="en-US" sz="1200" b="0" i="0" u="none" strike="noStrike" kern="1200" baseline="0" dirty="0" smtClean="0">
                <a:solidFill>
                  <a:schemeClr val="tx1"/>
                </a:solidFill>
                <a:latin typeface="华文新魏" pitchFamily="2" charset="-122"/>
                <a:ea typeface="华文新魏" pitchFamily="2" charset="-122"/>
                <a:cs typeface="+mn-cs"/>
              </a:rPr>
              <a:t>■ The Java Persistence API</a:t>
            </a:r>
          </a:p>
          <a:p>
            <a:r>
              <a:rPr lang="en-US" sz="1200" b="0" i="0" u="none" strike="noStrike" kern="1200" baseline="0" dirty="0" smtClean="0">
                <a:solidFill>
                  <a:schemeClr val="tx1"/>
                </a:solidFill>
                <a:latin typeface="华文新魏" pitchFamily="2" charset="-122"/>
                <a:ea typeface="华文新魏" pitchFamily="2" charset="-122"/>
                <a:cs typeface="+mn-cs"/>
              </a:rPr>
              <a:t>■ The J2EE Connector Architecture</a:t>
            </a:r>
          </a:p>
          <a:p>
            <a:r>
              <a:rPr lang="en-US" sz="1200" b="0" i="0" u="none" strike="noStrike" kern="1200" baseline="0" dirty="0" smtClean="0">
                <a:solidFill>
                  <a:schemeClr val="tx1"/>
                </a:solidFill>
                <a:latin typeface="华文新魏" pitchFamily="2" charset="-122"/>
                <a:ea typeface="华文新魏" pitchFamily="2" charset="-122"/>
                <a:cs typeface="+mn-cs"/>
              </a:rPr>
              <a:t>■ The Java Transaction API (JTA)</a:t>
            </a:r>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28</a:t>
            </a:fld>
            <a:endParaRPr lang="zh-CN" altLang="en-US"/>
          </a:p>
        </p:txBody>
      </p:sp>
    </p:spTree>
    <p:extLst>
      <p:ext uri="{BB962C8B-B14F-4D97-AF65-F5344CB8AC3E}">
        <p14:creationId xmlns:p14="http://schemas.microsoft.com/office/powerpoint/2010/main" val="3120342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baseline="0" dirty="0" smtClean="0">
                <a:solidFill>
                  <a:schemeClr val="tx1"/>
                </a:solidFill>
                <a:latin typeface="华文新魏" pitchFamily="2" charset="-122"/>
                <a:ea typeface="华文新魏" pitchFamily="2" charset="-122"/>
                <a:cs typeface="+mn-cs"/>
              </a:rPr>
              <a:t>As stated above, the Java EE platform is designed to help developers create large-scale,</a:t>
            </a:r>
          </a:p>
          <a:p>
            <a:r>
              <a:rPr lang="en-US" sz="1200" b="0" i="0" u="none" strike="noStrike" kern="1200" baseline="0" dirty="0" smtClean="0">
                <a:solidFill>
                  <a:schemeClr val="tx1"/>
                </a:solidFill>
                <a:latin typeface="华文新魏" pitchFamily="2" charset="-122"/>
                <a:ea typeface="华文新魏" pitchFamily="2" charset="-122"/>
                <a:cs typeface="+mn-cs"/>
              </a:rPr>
              <a:t>multi-tiered, scalable, reliable, and secure network applications. A shorthand name for</a:t>
            </a:r>
          </a:p>
          <a:p>
            <a:r>
              <a:rPr lang="en-US" sz="1200" b="0" i="0" u="none" strike="noStrike" kern="1200" baseline="0" dirty="0" smtClean="0">
                <a:solidFill>
                  <a:schemeClr val="tx1"/>
                </a:solidFill>
                <a:latin typeface="华文新魏" pitchFamily="2" charset="-122"/>
                <a:ea typeface="华文新魏" pitchFamily="2" charset="-122"/>
                <a:cs typeface="+mn-cs"/>
              </a:rPr>
              <a:t>such applications is "enterprise applications," so called because these applications are</a:t>
            </a:r>
          </a:p>
          <a:p>
            <a:r>
              <a:rPr lang="en-US" sz="1200" b="0" i="0" u="none" strike="noStrike" kern="1200" baseline="0" dirty="0" smtClean="0">
                <a:solidFill>
                  <a:schemeClr val="tx1"/>
                </a:solidFill>
                <a:latin typeface="华文新魏" pitchFamily="2" charset="-122"/>
                <a:ea typeface="华文新魏" pitchFamily="2" charset="-122"/>
                <a:cs typeface="+mn-cs"/>
              </a:rPr>
              <a:t>designed to solve the problems encountered by large enterprises. Enterprise</a:t>
            </a:r>
          </a:p>
          <a:p>
            <a:r>
              <a:rPr lang="en-US" sz="1200" b="0" i="0" u="none" strike="noStrike" kern="1200" baseline="0" dirty="0" smtClean="0">
                <a:solidFill>
                  <a:schemeClr val="tx1"/>
                </a:solidFill>
                <a:latin typeface="华文新魏" pitchFamily="2" charset="-122"/>
                <a:ea typeface="华文新魏" pitchFamily="2" charset="-122"/>
                <a:cs typeface="+mn-cs"/>
              </a:rPr>
              <a:t>applications are not only useful for large corporations, agencies, and governments,</a:t>
            </a:r>
          </a:p>
          <a:p>
            <a:r>
              <a:rPr lang="en-US" sz="1200" b="0" i="0" u="none" strike="noStrike" kern="1200" baseline="0" dirty="0" smtClean="0">
                <a:solidFill>
                  <a:schemeClr val="tx1"/>
                </a:solidFill>
                <a:latin typeface="华文新魏" pitchFamily="2" charset="-122"/>
                <a:ea typeface="华文新魏" pitchFamily="2" charset="-122"/>
                <a:cs typeface="+mn-cs"/>
              </a:rPr>
              <a:t>however. The benefits of an enterprise application are helpful, even essential, for</a:t>
            </a:r>
          </a:p>
          <a:p>
            <a:r>
              <a:rPr lang="en-US" sz="1200" b="0" i="0" u="none" strike="noStrike" kern="1200" baseline="0" dirty="0" smtClean="0">
                <a:solidFill>
                  <a:schemeClr val="tx1"/>
                </a:solidFill>
                <a:latin typeface="华文新魏" pitchFamily="2" charset="-122"/>
                <a:ea typeface="华文新魏" pitchFamily="2" charset="-122"/>
                <a:cs typeface="+mn-cs"/>
              </a:rPr>
              <a:t>individual developers and small organizations in an increasingly networked world.</a:t>
            </a:r>
          </a:p>
          <a:p>
            <a:r>
              <a:rPr lang="en-US" sz="1200" b="0" i="0" u="none" strike="noStrike" kern="1200" baseline="0" dirty="0" smtClean="0">
                <a:solidFill>
                  <a:schemeClr val="tx1"/>
                </a:solidFill>
                <a:latin typeface="华文新魏" pitchFamily="2" charset="-122"/>
                <a:ea typeface="华文新魏" pitchFamily="2" charset="-122"/>
                <a:cs typeface="+mn-cs"/>
              </a:rPr>
              <a:t>The features that make enterprise applications powerful, like security and reliability,</a:t>
            </a:r>
          </a:p>
          <a:p>
            <a:r>
              <a:rPr lang="en-US" sz="1200" b="0" i="0" u="none" strike="noStrike" kern="1200" baseline="0" dirty="0" smtClean="0">
                <a:solidFill>
                  <a:schemeClr val="tx1"/>
                </a:solidFill>
                <a:latin typeface="华文新魏" pitchFamily="2" charset="-122"/>
                <a:ea typeface="华文新魏" pitchFamily="2" charset="-122"/>
                <a:cs typeface="+mn-cs"/>
              </a:rPr>
              <a:t>often make these applications complex. The Java EE platform is designed to reduce the</a:t>
            </a:r>
          </a:p>
          <a:p>
            <a:r>
              <a:rPr lang="en-US" sz="1200" b="0" i="0" u="none" strike="noStrike" kern="1200" baseline="0" dirty="0" smtClean="0">
                <a:solidFill>
                  <a:schemeClr val="tx1"/>
                </a:solidFill>
                <a:latin typeface="华文新魏" pitchFamily="2" charset="-122"/>
                <a:ea typeface="华文新魏" pitchFamily="2" charset="-122"/>
                <a:cs typeface="+mn-cs"/>
              </a:rPr>
              <a:t>complexity of enterprise application development by providing a development model,</a:t>
            </a:r>
          </a:p>
          <a:p>
            <a:r>
              <a:rPr lang="en-US" sz="1200" b="0" i="0" u="none" strike="noStrike" kern="1200" baseline="0" dirty="0" smtClean="0">
                <a:solidFill>
                  <a:schemeClr val="tx1"/>
                </a:solidFill>
                <a:latin typeface="华文新魏" pitchFamily="2" charset="-122"/>
                <a:ea typeface="华文新魏" pitchFamily="2" charset="-122"/>
                <a:cs typeface="+mn-cs"/>
              </a:rPr>
              <a:t>API, and runtime environment that allows developers to concentrate on functionality.</a:t>
            </a:r>
          </a:p>
          <a:p>
            <a:endParaRPr lang="en-US" sz="1200" b="0" i="0" u="none" strike="noStrike" kern="1200" baseline="0" dirty="0" smtClean="0">
              <a:solidFill>
                <a:schemeClr val="tx1"/>
              </a:solidFill>
              <a:latin typeface="华文新魏" pitchFamily="2" charset="-122"/>
              <a:ea typeface="华文新魏" pitchFamily="2" charset="-122"/>
              <a:cs typeface="+mn-cs"/>
            </a:endParaRPr>
          </a:p>
          <a:p>
            <a:r>
              <a:rPr lang="en-US" altLang="zh-CN" sz="1200" b="0" i="0" u="none" strike="noStrike" kern="1200" baseline="0" dirty="0" smtClean="0">
                <a:solidFill>
                  <a:schemeClr val="tx1"/>
                </a:solidFill>
                <a:latin typeface="华文新魏" pitchFamily="2" charset="-122"/>
                <a:ea typeface="华文新魏" pitchFamily="2" charset="-122"/>
                <a:cs typeface="+mn-cs"/>
              </a:rPr>
              <a:t>+core j2ee pattern.pdf+P17+</a:t>
            </a:r>
          </a:p>
          <a:p>
            <a:endParaRPr lang="en-US" sz="1200" b="0" i="0" u="none" strike="noStrike" kern="1200" baseline="0" dirty="0" smtClean="0">
              <a:solidFill>
                <a:schemeClr val="tx1"/>
              </a:solidFill>
              <a:latin typeface="华文新魏" pitchFamily="2" charset="-122"/>
              <a:ea typeface="华文新魏" pitchFamily="2" charset="-122"/>
              <a:cs typeface="+mn-cs"/>
            </a:endParaRPr>
          </a:p>
          <a:p>
            <a:r>
              <a:rPr lang="en-US" sz="1200" b="0" i="0" u="none" strike="noStrike" kern="1200" baseline="0" dirty="0" smtClean="0">
                <a:solidFill>
                  <a:schemeClr val="tx1"/>
                </a:solidFill>
                <a:latin typeface="华文新魏" pitchFamily="2" charset="-122"/>
                <a:ea typeface="华文新魏" pitchFamily="2" charset="-122"/>
                <a:cs typeface="+mn-cs"/>
              </a:rPr>
              <a:t>The J2EE Platform offers numerous advantages to the enterprise:</a:t>
            </a:r>
          </a:p>
          <a:p>
            <a:r>
              <a:rPr lang="en-US" sz="1200" b="0" i="0" u="none" strike="noStrike" kern="1200" baseline="0" dirty="0" smtClean="0">
                <a:solidFill>
                  <a:schemeClr val="tx1"/>
                </a:solidFill>
                <a:latin typeface="华文新魏" pitchFamily="2" charset="-122"/>
                <a:ea typeface="华文新魏" pitchFamily="2" charset="-122"/>
                <a:cs typeface="+mn-cs"/>
              </a:rPr>
              <a:t>• J2EE establishes standards for areas of enterprise computing</a:t>
            </a:r>
          </a:p>
          <a:p>
            <a:r>
              <a:rPr lang="en-US" sz="1200" b="0" i="0" u="none" strike="noStrike" kern="1200" baseline="0" dirty="0" smtClean="0">
                <a:solidFill>
                  <a:schemeClr val="tx1"/>
                </a:solidFill>
                <a:latin typeface="华文新魏" pitchFamily="2" charset="-122"/>
                <a:ea typeface="华文新魏" pitchFamily="2" charset="-122"/>
                <a:cs typeface="+mn-cs"/>
              </a:rPr>
              <a:t>needs such as database connectivity, enterprise business</a:t>
            </a:r>
          </a:p>
          <a:p>
            <a:r>
              <a:rPr lang="en-US" sz="1200" b="0" i="0" u="none" strike="noStrike" kern="1200" baseline="0" dirty="0" smtClean="0">
                <a:solidFill>
                  <a:schemeClr val="tx1"/>
                </a:solidFill>
                <a:latin typeface="华文新魏" pitchFamily="2" charset="-122"/>
                <a:ea typeface="华文新魏" pitchFamily="2" charset="-122"/>
                <a:cs typeface="+mn-cs"/>
              </a:rPr>
              <a:t>- 16 -</a:t>
            </a:r>
          </a:p>
          <a:p>
            <a:r>
              <a:rPr lang="en-US" sz="1200" b="0" i="0" u="none" strike="noStrike" kern="1200" baseline="0" dirty="0" smtClean="0">
                <a:solidFill>
                  <a:schemeClr val="tx1"/>
                </a:solidFill>
                <a:latin typeface="华文新魏" pitchFamily="2" charset="-122"/>
                <a:ea typeface="华文新魏" pitchFamily="2" charset="-122"/>
                <a:cs typeface="+mn-cs"/>
              </a:rPr>
              <a:t>components, message-oriented middleware (MOM),</a:t>
            </a:r>
          </a:p>
          <a:p>
            <a:r>
              <a:rPr lang="en-US" sz="1200" b="0" i="0" u="none" strike="noStrike" kern="1200" baseline="0" dirty="0" smtClean="0">
                <a:solidFill>
                  <a:schemeClr val="tx1"/>
                </a:solidFill>
                <a:latin typeface="华文新魏" pitchFamily="2" charset="-122"/>
                <a:ea typeface="华文新魏" pitchFamily="2" charset="-122"/>
                <a:cs typeface="+mn-cs"/>
              </a:rPr>
              <a:t>Web-related components, communication protocols, and</a:t>
            </a:r>
          </a:p>
          <a:p>
            <a:r>
              <a:rPr lang="en-US" sz="1200" b="0" i="0" u="none" strike="noStrike" kern="1200" baseline="0" dirty="0" smtClean="0">
                <a:solidFill>
                  <a:schemeClr val="tx1"/>
                </a:solidFill>
                <a:latin typeface="华文新魏" pitchFamily="2" charset="-122"/>
                <a:ea typeface="华文新魏" pitchFamily="2" charset="-122"/>
                <a:cs typeface="+mn-cs"/>
              </a:rPr>
              <a:t>interoperability.</a:t>
            </a:r>
          </a:p>
          <a:p>
            <a:r>
              <a:rPr lang="en-US" sz="1200" b="0" i="0" u="none" strike="noStrike" kern="1200" baseline="0" dirty="0" smtClean="0">
                <a:solidFill>
                  <a:schemeClr val="tx1"/>
                </a:solidFill>
                <a:latin typeface="华文新魏" pitchFamily="2" charset="-122"/>
                <a:ea typeface="华文新魏" pitchFamily="2" charset="-122"/>
                <a:cs typeface="+mn-cs"/>
              </a:rPr>
              <a:t>• J2EE promotes best-of-breed implementations based on open</a:t>
            </a:r>
          </a:p>
          <a:p>
            <a:r>
              <a:rPr lang="en-US" sz="1200" b="0" i="0" u="none" strike="noStrike" kern="1200" baseline="0" dirty="0" smtClean="0">
                <a:solidFill>
                  <a:schemeClr val="tx1"/>
                </a:solidFill>
                <a:latin typeface="华文新魏" pitchFamily="2" charset="-122"/>
                <a:ea typeface="华文新魏" pitchFamily="2" charset="-122"/>
                <a:cs typeface="+mn-cs"/>
              </a:rPr>
              <a:t>standards, protecting technological investment.</a:t>
            </a:r>
          </a:p>
          <a:p>
            <a:r>
              <a:rPr lang="en-US" sz="1200" b="0" i="0" u="none" strike="noStrike" kern="1200" baseline="0" dirty="0" smtClean="0">
                <a:solidFill>
                  <a:schemeClr val="tx1"/>
                </a:solidFill>
                <a:latin typeface="华文新魏" pitchFamily="2" charset="-122"/>
                <a:ea typeface="华文新魏" pitchFamily="2" charset="-122"/>
                <a:cs typeface="+mn-cs"/>
              </a:rPr>
              <a:t>• J2EE provides a standard platform for building software</a:t>
            </a:r>
          </a:p>
          <a:p>
            <a:r>
              <a:rPr lang="en-US" sz="1200" b="0" i="0" u="none" strike="noStrike" kern="1200" baseline="0" dirty="0" smtClean="0">
                <a:solidFill>
                  <a:schemeClr val="tx1"/>
                </a:solidFill>
                <a:latin typeface="华文新魏" pitchFamily="2" charset="-122"/>
                <a:ea typeface="华文新魏" pitchFamily="2" charset="-122"/>
                <a:cs typeface="+mn-cs"/>
              </a:rPr>
              <a:t>components that are portable across vendor implementations,</a:t>
            </a:r>
          </a:p>
          <a:p>
            <a:r>
              <a:rPr lang="en-US" sz="1200" b="0" i="0" u="none" strike="noStrike" kern="1200" baseline="0" dirty="0" smtClean="0">
                <a:solidFill>
                  <a:schemeClr val="tx1"/>
                </a:solidFill>
                <a:latin typeface="华文新魏" pitchFamily="2" charset="-122"/>
                <a:ea typeface="华文新魏" pitchFamily="2" charset="-122"/>
                <a:cs typeface="+mn-cs"/>
              </a:rPr>
              <a:t>avoiding vendor lock-in.</a:t>
            </a:r>
          </a:p>
          <a:p>
            <a:r>
              <a:rPr lang="en-US" sz="1200" b="0" i="0" u="none" strike="noStrike" kern="1200" baseline="0" dirty="0" smtClean="0">
                <a:solidFill>
                  <a:schemeClr val="tx1"/>
                </a:solidFill>
                <a:latin typeface="华文新魏" pitchFamily="2" charset="-122"/>
                <a:ea typeface="华文新魏" pitchFamily="2" charset="-122"/>
                <a:cs typeface="+mn-cs"/>
              </a:rPr>
              <a:t>• J2EE increases time-to-market since much of the infrastructure</a:t>
            </a:r>
          </a:p>
          <a:p>
            <a:r>
              <a:rPr lang="en-US" sz="1200" b="0" i="0" u="none" strike="noStrike" kern="1200" baseline="0" dirty="0" smtClean="0">
                <a:solidFill>
                  <a:schemeClr val="tx1"/>
                </a:solidFill>
                <a:latin typeface="华文新魏" pitchFamily="2" charset="-122"/>
                <a:ea typeface="华文新魏" pitchFamily="2" charset="-122"/>
                <a:cs typeface="+mn-cs"/>
              </a:rPr>
              <a:t>and plumbing is provided by the vendors' products that are</a:t>
            </a:r>
          </a:p>
          <a:p>
            <a:r>
              <a:rPr lang="en-US" sz="1200" b="0" i="0" u="none" strike="noStrike" kern="1200" baseline="0" dirty="0" smtClean="0">
                <a:solidFill>
                  <a:schemeClr val="tx1"/>
                </a:solidFill>
                <a:latin typeface="华文新魏" pitchFamily="2" charset="-122"/>
                <a:ea typeface="华文新魏" pitchFamily="2" charset="-122"/>
                <a:cs typeface="+mn-cs"/>
              </a:rPr>
              <a:t>implemented according to the standard J2EE specification. IT</a:t>
            </a:r>
          </a:p>
          <a:p>
            <a:r>
              <a:rPr lang="en-US" sz="1200" b="0" i="0" u="none" strike="noStrike" kern="1200" baseline="0" dirty="0" smtClean="0">
                <a:solidFill>
                  <a:schemeClr val="tx1"/>
                </a:solidFill>
                <a:latin typeface="华文新魏" pitchFamily="2" charset="-122"/>
                <a:ea typeface="华文新魏" pitchFamily="2" charset="-122"/>
                <a:cs typeface="+mn-cs"/>
              </a:rPr>
              <a:t>organizations can now get out of the middleware business and</a:t>
            </a:r>
          </a:p>
          <a:p>
            <a:r>
              <a:rPr lang="en-US" sz="1200" b="0" i="0" u="none" strike="noStrike" kern="1200" baseline="0" dirty="0" smtClean="0">
                <a:solidFill>
                  <a:schemeClr val="tx1"/>
                </a:solidFill>
                <a:latin typeface="华文新魏" pitchFamily="2" charset="-122"/>
                <a:ea typeface="华文新魏" pitchFamily="2" charset="-122"/>
                <a:cs typeface="+mn-cs"/>
              </a:rPr>
              <a:t>concentrate on building applications for their business.</a:t>
            </a:r>
          </a:p>
          <a:p>
            <a:r>
              <a:rPr lang="en-US" sz="1200" b="0" i="0" u="none" strike="noStrike" kern="1200" baseline="0" dirty="0" smtClean="0">
                <a:solidFill>
                  <a:schemeClr val="tx1"/>
                </a:solidFill>
                <a:latin typeface="华文新魏" pitchFamily="2" charset="-122"/>
                <a:ea typeface="华文新魏" pitchFamily="2" charset="-122"/>
                <a:cs typeface="+mn-cs"/>
              </a:rPr>
              <a:t>• J2EE increases programmer productivity, since Java</a:t>
            </a:r>
          </a:p>
          <a:p>
            <a:r>
              <a:rPr lang="en-US" sz="1200" b="0" i="0" u="none" strike="noStrike" kern="1200" baseline="0" dirty="0" smtClean="0">
                <a:solidFill>
                  <a:schemeClr val="tx1"/>
                </a:solidFill>
                <a:latin typeface="华文新魏" pitchFamily="2" charset="-122"/>
                <a:ea typeface="华文新魏" pitchFamily="2" charset="-122"/>
                <a:cs typeface="+mn-cs"/>
              </a:rPr>
              <a:t>programmers can relatively easily learn J2EE technologies</a:t>
            </a:r>
          </a:p>
          <a:p>
            <a:r>
              <a:rPr lang="en-US" sz="1200" b="0" i="0" u="none" strike="noStrike" kern="1200" baseline="0" dirty="0" smtClean="0">
                <a:solidFill>
                  <a:schemeClr val="tx1"/>
                </a:solidFill>
                <a:latin typeface="华文新魏" pitchFamily="2" charset="-122"/>
                <a:ea typeface="华文新魏" pitchFamily="2" charset="-122"/>
                <a:cs typeface="+mn-cs"/>
              </a:rPr>
              <a:t>based on the Java language. All enterprise software</a:t>
            </a:r>
          </a:p>
          <a:p>
            <a:r>
              <a:rPr lang="en-US" sz="1200" b="0" i="0" u="none" strike="noStrike" kern="1200" baseline="0" dirty="0" smtClean="0">
                <a:solidFill>
                  <a:schemeClr val="tx1"/>
                </a:solidFill>
                <a:latin typeface="华文新魏" pitchFamily="2" charset="-122"/>
                <a:ea typeface="华文新魏" pitchFamily="2" charset="-122"/>
                <a:cs typeface="+mn-cs"/>
              </a:rPr>
              <a:t>development can be accomplished under the J2EE platform,</a:t>
            </a:r>
          </a:p>
          <a:p>
            <a:r>
              <a:rPr lang="en-US" sz="1200" b="0" i="0" u="none" strike="noStrike" kern="1200" baseline="0" dirty="0" smtClean="0">
                <a:solidFill>
                  <a:schemeClr val="tx1"/>
                </a:solidFill>
                <a:latin typeface="华文新魏" pitchFamily="2" charset="-122"/>
                <a:ea typeface="华文新魏" pitchFamily="2" charset="-122"/>
                <a:cs typeface="+mn-cs"/>
              </a:rPr>
              <a:t>using Java as the programming language.</a:t>
            </a:r>
          </a:p>
          <a:p>
            <a:r>
              <a:rPr lang="en-US" sz="1200" b="0" i="0" u="none" strike="noStrike" kern="1200" baseline="0" dirty="0" smtClean="0">
                <a:solidFill>
                  <a:schemeClr val="tx1"/>
                </a:solidFill>
                <a:latin typeface="华文新魏" pitchFamily="2" charset="-122"/>
                <a:ea typeface="华文新魏" pitchFamily="2" charset="-122"/>
                <a:cs typeface="+mn-cs"/>
              </a:rPr>
              <a:t>• J2EE promotes interoperability within existing </a:t>
            </a:r>
            <a:r>
              <a:rPr lang="en-US" sz="1200" b="0" i="0" u="none" strike="noStrike" kern="1200" baseline="0" dirty="0" err="1" smtClean="0">
                <a:solidFill>
                  <a:schemeClr val="tx1"/>
                </a:solidFill>
                <a:latin typeface="华文新魏" pitchFamily="2" charset="-122"/>
                <a:ea typeface="华文新魏" pitchFamily="2" charset="-122"/>
                <a:cs typeface="+mn-cs"/>
              </a:rPr>
              <a:t>heterogenous</a:t>
            </a:r>
            <a:endParaRPr lang="en-US" sz="1200" b="0" i="0" u="none" strike="noStrike" kern="1200" baseline="0" dirty="0" smtClean="0">
              <a:solidFill>
                <a:schemeClr val="tx1"/>
              </a:solidFill>
              <a:latin typeface="华文新魏" pitchFamily="2" charset="-122"/>
              <a:ea typeface="华文新魏" pitchFamily="2" charset="-122"/>
              <a:cs typeface="+mn-cs"/>
            </a:endParaRPr>
          </a:p>
          <a:p>
            <a:r>
              <a:rPr lang="en-US" sz="1200" b="0" i="0" u="none" strike="noStrike" kern="1200" baseline="0" dirty="0" smtClean="0">
                <a:solidFill>
                  <a:schemeClr val="tx1"/>
                </a:solidFill>
                <a:latin typeface="华文新魏" pitchFamily="2" charset="-122"/>
                <a:ea typeface="华文新魏" pitchFamily="2" charset="-122"/>
                <a:cs typeface="+mn-cs"/>
              </a:rPr>
              <a:t>environments.</a:t>
            </a:r>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3</a:t>
            </a:fld>
            <a:endParaRPr lang="zh-CN" altLang="en-US"/>
          </a:p>
        </p:txBody>
      </p:sp>
    </p:spTree>
    <p:extLst>
      <p:ext uri="{BB962C8B-B14F-4D97-AF65-F5344CB8AC3E}">
        <p14:creationId xmlns:p14="http://schemas.microsoft.com/office/powerpoint/2010/main" val="1435690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1" dirty="0" smtClean="0"/>
              <a:t>Web container</a:t>
            </a:r>
            <a:r>
              <a:rPr lang="en-US" dirty="0" smtClean="0"/>
              <a:t> (also known as a Servlet container) is the component of a </a:t>
            </a:r>
            <a:r>
              <a:rPr lang="en-US" dirty="0" smtClean="0">
                <a:hlinkClick r:id="rId3" tooltip="Web server"/>
              </a:rPr>
              <a:t>web server</a:t>
            </a:r>
            <a:r>
              <a:rPr lang="en-US" dirty="0" smtClean="0"/>
              <a:t> that interacts with </a:t>
            </a:r>
            <a:r>
              <a:rPr lang="en-US" dirty="0" smtClean="0">
                <a:hlinkClick r:id="rId4" tooltip="Java (programming language)"/>
              </a:rPr>
              <a:t>Java</a:t>
            </a:r>
            <a:r>
              <a:rPr lang="en-US" dirty="0" smtClean="0"/>
              <a:t> </a:t>
            </a:r>
            <a:r>
              <a:rPr lang="en-US" dirty="0" smtClean="0">
                <a:hlinkClick r:id="rId5" tooltip="Servlet"/>
              </a:rPr>
              <a:t>servlets</a:t>
            </a:r>
            <a:r>
              <a:rPr lang="en-US" dirty="0" smtClean="0"/>
              <a:t>. A web container is responsible for managing the lifecycle of servlets, mapping a </a:t>
            </a:r>
            <a:r>
              <a:rPr lang="en-US" dirty="0" smtClean="0">
                <a:hlinkClick r:id="rId6" tooltip="URL"/>
              </a:rPr>
              <a:t>URL</a:t>
            </a:r>
            <a:r>
              <a:rPr lang="en-US" dirty="0" smtClean="0"/>
              <a:t> to a particular servlet and ensuring that the URL requester has the correct access rights. A web container implements the web component contract of the </a:t>
            </a:r>
            <a:r>
              <a:rPr lang="en-US" dirty="0" smtClean="0">
                <a:hlinkClick r:id="rId7" tooltip="Java Platform, Enterprise Edition"/>
              </a:rPr>
              <a:t>Java EE</a:t>
            </a:r>
            <a:r>
              <a:rPr lang="en-US" dirty="0" smtClean="0"/>
              <a:t> architecture, specifying a </a:t>
            </a:r>
            <a:r>
              <a:rPr lang="en-US" dirty="0" smtClean="0">
                <a:hlinkClick r:id="rId8" tooltip="Runtime environment"/>
              </a:rPr>
              <a:t>runtime environment</a:t>
            </a:r>
            <a:r>
              <a:rPr lang="en-US" dirty="0" smtClean="0"/>
              <a:t> for web components that includes </a:t>
            </a:r>
            <a:r>
              <a:rPr lang="en-US" dirty="0" smtClean="0">
                <a:hlinkClick r:id="rId9" tooltip="Computer security"/>
              </a:rPr>
              <a:t>security</a:t>
            </a:r>
            <a:r>
              <a:rPr lang="en-US" dirty="0" smtClean="0"/>
              <a:t>, </a:t>
            </a:r>
            <a:r>
              <a:rPr lang="en-US" dirty="0" smtClean="0">
                <a:hlinkClick r:id="rId10" tooltip="Concurrency (computer science)"/>
              </a:rPr>
              <a:t>concurrency</a:t>
            </a:r>
            <a:r>
              <a:rPr lang="en-US" dirty="0" smtClean="0"/>
              <a:t>, </a:t>
            </a:r>
            <a:r>
              <a:rPr lang="en-US" dirty="0" smtClean="0">
                <a:hlinkClick r:id="rId11" tooltip="Java Servlet"/>
              </a:rPr>
              <a:t>lifecycle management</a:t>
            </a:r>
            <a:r>
              <a:rPr lang="en-US" dirty="0" smtClean="0"/>
              <a:t>, </a:t>
            </a:r>
            <a:r>
              <a:rPr lang="en-US" dirty="0" smtClean="0">
                <a:hlinkClick r:id="rId12" tooltip="Transaction processing"/>
              </a:rPr>
              <a:t>transaction</a:t>
            </a:r>
            <a:r>
              <a:rPr lang="en-US" dirty="0" smtClean="0"/>
              <a:t>, deployment, and other services. A web container provides the same services as a </a:t>
            </a:r>
            <a:r>
              <a:rPr lang="en-US" dirty="0" smtClean="0">
                <a:hlinkClick r:id="rId13" tooltip="JavaServer Pages"/>
              </a:rPr>
              <a:t>JSP</a:t>
            </a:r>
            <a:r>
              <a:rPr lang="en-US" dirty="0" smtClean="0"/>
              <a:t> container as well as a federated view of the Java EE platform APIs</a:t>
            </a:r>
          </a:p>
          <a:p>
            <a:r>
              <a:rPr lang="en-US" dirty="0" smtClean="0"/>
              <a:t>http://en.wikipedia.org/wiki/Web_container</a:t>
            </a:r>
          </a:p>
          <a:p>
            <a:r>
              <a:rPr lang="en-US" dirty="0" smtClean="0"/>
              <a:t>++++++++++++++++</a:t>
            </a:r>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29</a:t>
            </a:fld>
            <a:endParaRPr lang="zh-CN" altLang="en-US"/>
          </a:p>
        </p:txBody>
      </p:sp>
    </p:spTree>
    <p:extLst>
      <p:ext uri="{BB962C8B-B14F-4D97-AF65-F5344CB8AC3E}">
        <p14:creationId xmlns:p14="http://schemas.microsoft.com/office/powerpoint/2010/main" val="675824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latin typeface="华文新魏" pitchFamily="2" charset="-122"/>
                <a:ea typeface="华文新魏" pitchFamily="2" charset="-122"/>
              </a:rPr>
              <a:t>The client tier consists of application clients that access a Java EE server and that are usually located on a different machine from the server. </a:t>
            </a:r>
          </a:p>
          <a:p>
            <a:endParaRPr lang="en-US" altLang="zh-CN" sz="1200" dirty="0" smtClean="0">
              <a:latin typeface="华文新魏" pitchFamily="2" charset="-122"/>
              <a:ea typeface="华文新魏" pitchFamily="2" charset="-122"/>
            </a:endParaRPr>
          </a:p>
          <a:p>
            <a:r>
              <a:rPr lang="en-US" altLang="zh-CN" sz="1200" dirty="0" smtClean="0">
                <a:latin typeface="华文新魏" pitchFamily="2" charset="-122"/>
                <a:ea typeface="华文新魏" pitchFamily="2" charset="-122"/>
              </a:rPr>
              <a:t>The clients make requests to the server. The server processes the requests and returns a response back to the client. Many different types of applications can be Java EE clients, and they are not always, or even often Java applications. </a:t>
            </a:r>
          </a:p>
          <a:p>
            <a:endParaRPr lang="en-US" altLang="zh-CN" sz="1200" dirty="0" smtClean="0">
              <a:latin typeface="华文新魏" pitchFamily="2" charset="-122"/>
              <a:ea typeface="华文新魏" pitchFamily="2" charset="-122"/>
            </a:endParaRPr>
          </a:p>
          <a:p>
            <a:r>
              <a:rPr lang="en-US" altLang="zh-CN" sz="1200" dirty="0" smtClean="0">
                <a:latin typeface="华文新魏" pitchFamily="2" charset="-122"/>
                <a:ea typeface="华文新魏" pitchFamily="2" charset="-122"/>
              </a:rPr>
              <a:t>Clients can be a web browser, a stand-alone application, or other servers, and they run on a different machine from the Java EE server.</a:t>
            </a:r>
          </a:p>
          <a:p>
            <a:endParaRPr lang="zh-CN" alt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31</a:t>
            </a:fld>
            <a:endParaRPr lang="zh-CN" altLang="en-US"/>
          </a:p>
        </p:txBody>
      </p:sp>
    </p:spTree>
    <p:extLst>
      <p:ext uri="{BB962C8B-B14F-4D97-AF65-F5344CB8AC3E}">
        <p14:creationId xmlns:p14="http://schemas.microsoft.com/office/powerpoint/2010/main" val="93741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Web</a:t>
            </a:r>
            <a:r>
              <a:rPr lang="zh-CN" altLang="en-US" dirty="0" smtClean="0"/>
              <a:t>层的组件主要处理客户端和业务层之间的交互，其主要任务有：</a:t>
            </a:r>
            <a:endParaRPr lang="en-US" altLang="zh-CN" dirty="0" smtClean="0"/>
          </a:p>
          <a:p>
            <a:r>
              <a:rPr lang="zh-CN" altLang="en-US" dirty="0" smtClean="0"/>
              <a:t>动态产生不同格式的内容，供客户端使用。</a:t>
            </a:r>
            <a:endParaRPr lang="en-US" altLang="zh-CN" dirty="0" smtClean="0"/>
          </a:p>
          <a:p>
            <a:r>
              <a:rPr lang="zh-CN" altLang="en-US" dirty="0" smtClean="0"/>
              <a:t>收集客户端用户的输入</a:t>
            </a:r>
            <a:endParaRPr lang="en-US" altLang="zh-CN" dirty="0" smtClean="0"/>
          </a:p>
          <a:p>
            <a:endParaRPr lang="en-US" altLang="zh-CN" dirty="0" smtClean="0"/>
          </a:p>
          <a:p>
            <a:r>
              <a:rPr lang="en-US" sz="1200" dirty="0" smtClean="0">
                <a:latin typeface="华文新魏" pitchFamily="2" charset="-122"/>
                <a:ea typeface="华文新魏" pitchFamily="2" charset="-122"/>
              </a:rPr>
              <a:t>The web tier consists of components that handle the interaction between clients and the business tier. Its primary tasks are the following:</a:t>
            </a:r>
          </a:p>
          <a:p>
            <a:endParaRPr lang="en-US" sz="1200" dirty="0" smtClean="0">
              <a:latin typeface="华文新魏" pitchFamily="2" charset="-122"/>
              <a:ea typeface="华文新魏" pitchFamily="2" charset="-122"/>
            </a:endParaRPr>
          </a:p>
          <a:p>
            <a:r>
              <a:rPr lang="en-US" sz="1200" dirty="0" smtClean="0">
                <a:latin typeface="华文新魏" pitchFamily="2" charset="-122"/>
                <a:ea typeface="华文新魏" pitchFamily="2" charset="-122"/>
              </a:rPr>
              <a:t>■ Dynamically generate content in various formats for the client.</a:t>
            </a:r>
          </a:p>
          <a:p>
            <a:r>
              <a:rPr lang="en-US" sz="1200" dirty="0" smtClean="0">
                <a:latin typeface="华文新魏" pitchFamily="2" charset="-122"/>
                <a:ea typeface="华文新魏" pitchFamily="2" charset="-122"/>
              </a:rPr>
              <a:t>■ Collect input from users of the client interface and return appropriate results from the components in the business tier.</a:t>
            </a:r>
          </a:p>
          <a:p>
            <a:r>
              <a:rPr lang="en-US" sz="1200" dirty="0" smtClean="0">
                <a:latin typeface="华文新魏" pitchFamily="2" charset="-122"/>
                <a:ea typeface="华文新魏" pitchFamily="2" charset="-122"/>
              </a:rPr>
              <a:t>■ Control the flow of screens or pages on the client.</a:t>
            </a:r>
          </a:p>
          <a:p>
            <a:r>
              <a:rPr lang="en-US" sz="1200" dirty="0" smtClean="0">
                <a:latin typeface="华文新魏" pitchFamily="2" charset="-122"/>
                <a:ea typeface="华文新魏" pitchFamily="2" charset="-122"/>
              </a:rPr>
              <a:t>■ Maintain the state of data for a user's session.</a:t>
            </a:r>
          </a:p>
          <a:p>
            <a:r>
              <a:rPr lang="en-US" sz="1200" dirty="0" smtClean="0">
                <a:latin typeface="华文新魏" pitchFamily="2" charset="-122"/>
                <a:ea typeface="华文新魏" pitchFamily="2" charset="-122"/>
              </a:rPr>
              <a:t>■ Perform some basic logic and hold some data temporarily in JavaBeans components.</a:t>
            </a:r>
            <a:endParaRPr lang="en-US" altLang="zh-CN" dirty="0" smtClean="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32</a:t>
            </a:fld>
            <a:endParaRPr lang="zh-CN" altLang="en-US"/>
          </a:p>
        </p:txBody>
      </p:sp>
    </p:spTree>
    <p:extLst>
      <p:ext uri="{BB962C8B-B14F-4D97-AF65-F5344CB8AC3E}">
        <p14:creationId xmlns:p14="http://schemas.microsoft.com/office/powerpoint/2010/main" val="3101789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1" dirty="0" smtClean="0">
                <a:latin typeface="华文新魏" pitchFamily="2" charset="-122"/>
                <a:ea typeface="华文新魏" pitchFamily="2" charset="-122"/>
              </a:rPr>
              <a:t>The Business Tier</a:t>
            </a:r>
          </a:p>
          <a:p>
            <a:endParaRPr lang="en-US" sz="1100" dirty="0" smtClean="0">
              <a:latin typeface="华文新魏" pitchFamily="2" charset="-122"/>
              <a:ea typeface="华文新魏" pitchFamily="2" charset="-122"/>
            </a:endParaRPr>
          </a:p>
          <a:p>
            <a:r>
              <a:rPr lang="en-US" sz="1200" dirty="0" smtClean="0">
                <a:latin typeface="华文新魏" pitchFamily="2" charset="-122"/>
                <a:ea typeface="华文新魏" pitchFamily="2" charset="-122"/>
              </a:rPr>
              <a:t>The business tier consists of components that provide the business logic for an application.</a:t>
            </a:r>
          </a:p>
          <a:p>
            <a:endParaRPr lang="en-US" sz="1200" dirty="0" smtClean="0">
              <a:latin typeface="华文新魏" pitchFamily="2" charset="-122"/>
              <a:ea typeface="华文新魏" pitchFamily="2" charset="-122"/>
            </a:endParaRPr>
          </a:p>
          <a:p>
            <a:r>
              <a:rPr lang="en-US" sz="1200" dirty="0" smtClean="0">
                <a:latin typeface="华文新魏" pitchFamily="2" charset="-122"/>
                <a:ea typeface="华文新魏" pitchFamily="2" charset="-122"/>
              </a:rPr>
              <a:t>Business logic is code that provides functionality to a particular business domain, like the financial industry, or an e-commerce site. In a properly designed enterprise application, the core functionality exists in the business tier components.</a:t>
            </a:r>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33</a:t>
            </a:fld>
            <a:endParaRPr lang="zh-CN" altLang="en-US"/>
          </a:p>
        </p:txBody>
      </p:sp>
    </p:spTree>
    <p:extLst>
      <p:ext uri="{BB962C8B-B14F-4D97-AF65-F5344CB8AC3E}">
        <p14:creationId xmlns:p14="http://schemas.microsoft.com/office/powerpoint/2010/main" val="40339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1" dirty="0" smtClean="0">
                <a:latin typeface="华文新魏" pitchFamily="2" charset="-122"/>
                <a:ea typeface="华文新魏" pitchFamily="2" charset="-122"/>
              </a:rPr>
              <a:t>The Enterprise Information Systems Tier</a:t>
            </a:r>
          </a:p>
          <a:p>
            <a:endParaRPr lang="en-US" sz="1200" dirty="0" smtClean="0">
              <a:latin typeface="华文新魏" pitchFamily="2" charset="-122"/>
              <a:ea typeface="华文新魏" pitchFamily="2" charset="-122"/>
            </a:endParaRPr>
          </a:p>
          <a:p>
            <a:r>
              <a:rPr lang="en-US" sz="1200" dirty="0" smtClean="0">
                <a:latin typeface="华文新魏" pitchFamily="2" charset="-122"/>
                <a:ea typeface="华文新魏" pitchFamily="2" charset="-122"/>
              </a:rPr>
              <a:t>The enterprise information systems (EIS) tier consists of database servers, enterprise resource</a:t>
            </a:r>
          </a:p>
          <a:p>
            <a:r>
              <a:rPr lang="en-US" sz="1200" dirty="0" smtClean="0">
                <a:latin typeface="华文新魏" pitchFamily="2" charset="-122"/>
                <a:ea typeface="华文新魏" pitchFamily="2" charset="-122"/>
              </a:rPr>
              <a:t>planning systems, and other legacy data sources, like mainframes. </a:t>
            </a:r>
          </a:p>
          <a:p>
            <a:endParaRPr lang="en-US" sz="1200" dirty="0" smtClean="0">
              <a:latin typeface="华文新魏" pitchFamily="2" charset="-122"/>
              <a:ea typeface="华文新魏" pitchFamily="2" charset="-122"/>
            </a:endParaRPr>
          </a:p>
          <a:p>
            <a:r>
              <a:rPr lang="en-US" sz="1200" dirty="0" smtClean="0">
                <a:latin typeface="华文新魏" pitchFamily="2" charset="-122"/>
                <a:ea typeface="华文新魏" pitchFamily="2" charset="-122"/>
              </a:rPr>
              <a:t>These resources typically are located on a separate machine than the Java EE server, and are accessed by components on the business tier.</a:t>
            </a:r>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34</a:t>
            </a:fld>
            <a:endParaRPr lang="zh-CN" altLang="en-US"/>
          </a:p>
        </p:txBody>
      </p:sp>
    </p:spTree>
    <p:extLst>
      <p:ext uri="{BB962C8B-B14F-4D97-AF65-F5344CB8AC3E}">
        <p14:creationId xmlns:p14="http://schemas.microsoft.com/office/powerpoint/2010/main" val="3612727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“Classic” J2EE Architecture</a:t>
            </a:r>
          </a:p>
          <a:p>
            <a:r>
              <a:rPr lang="zh-CN" altLang="en-US" dirty="0" smtClean="0"/>
              <a:t>优点：</a:t>
            </a:r>
            <a:r>
              <a:rPr lang="en-US" altLang="zh-CN" dirty="0" smtClean="0"/>
              <a:t>1</a:t>
            </a:r>
            <a:r>
              <a:rPr lang="zh-CN" altLang="en-US" dirty="0" smtClean="0"/>
              <a:t>业务层可以放在独立的物理机上，并置于安全性更高的防火墙背后，保障核心业务逻辑的安全。</a:t>
            </a:r>
            <a:endParaRPr lang="en-US" altLang="zh-CN" dirty="0" smtClean="0"/>
          </a:p>
          <a:p>
            <a:r>
              <a:rPr lang="en-US" altLang="zh-CN" dirty="0" smtClean="0"/>
              <a:t>2</a:t>
            </a:r>
            <a:r>
              <a:rPr lang="zh-CN" altLang="en-US" dirty="0" smtClean="0"/>
              <a:t>业务层可以放在独立的物理机集群上，提高可伸缩性</a:t>
            </a:r>
            <a:r>
              <a:rPr lang="en-US" altLang="zh-CN" dirty="0" smtClean="0"/>
              <a:t>scalability</a:t>
            </a:r>
          </a:p>
          <a:p>
            <a:endParaRPr lang="en-US" altLang="zh-CN" dirty="0" smtClean="0"/>
          </a:p>
          <a:p>
            <a:r>
              <a:rPr lang="zh-CN" altLang="en-US" dirty="0" smtClean="0"/>
              <a:t>缺点：</a:t>
            </a:r>
            <a:r>
              <a:rPr lang="en-US" altLang="zh-CN" dirty="0" smtClean="0"/>
              <a:t>1</a:t>
            </a:r>
            <a:r>
              <a:rPr lang="zh-CN" altLang="en-US" dirty="0" smtClean="0"/>
              <a:t>方案复杂，需要更多的项目资源，还容易导致</a:t>
            </a:r>
            <a:r>
              <a:rPr lang="en-US" altLang="zh-CN" dirty="0" smtClean="0"/>
              <a:t>bug</a:t>
            </a:r>
          </a:p>
          <a:p>
            <a:r>
              <a:rPr lang="en-US" altLang="zh-CN" dirty="0" smtClean="0"/>
              <a:t>2</a:t>
            </a:r>
            <a:r>
              <a:rPr lang="zh-CN" altLang="en-US" dirty="0" smtClean="0"/>
              <a:t>远程调用使系统效率降低</a:t>
            </a:r>
            <a:endParaRPr lang="en-US" altLang="zh-CN" dirty="0" smtClean="0"/>
          </a:p>
          <a:p>
            <a:r>
              <a:rPr lang="en-US" altLang="zh-CN" dirty="0" smtClean="0"/>
              <a:t>3</a:t>
            </a:r>
            <a:r>
              <a:rPr lang="zh-CN" altLang="en-US" dirty="0" smtClean="0"/>
              <a:t>业务层的组件难以测试</a:t>
            </a:r>
            <a:endParaRPr lang="en-US" altLang="zh-CN" dirty="0" smtClean="0"/>
          </a:p>
          <a:p>
            <a:endParaRPr lang="en-US" altLang="zh-CN" dirty="0" smtClean="0"/>
          </a:p>
          <a:p>
            <a:r>
              <a:rPr lang="en-US" altLang="zh-CN" dirty="0" smtClean="0"/>
              <a:t>+core j2ee pattern.pdf P77+++++++++++</a:t>
            </a:r>
          </a:p>
          <a:p>
            <a:r>
              <a:rPr lang="en-US" sz="1200" b="0" i="0" u="none" strike="noStrike" kern="1200" baseline="0" dirty="0" smtClean="0">
                <a:solidFill>
                  <a:schemeClr val="tx1"/>
                </a:solidFill>
                <a:latin typeface="华文新魏" pitchFamily="2" charset="-122"/>
                <a:ea typeface="华文新魏" pitchFamily="2" charset="-122"/>
                <a:cs typeface="+mn-cs"/>
              </a:rPr>
              <a:t>Decouple the clients from the business tier and hide the business-tier</a:t>
            </a:r>
          </a:p>
          <a:p>
            <a:r>
              <a:rPr lang="en-US" sz="1200" b="0" i="0" u="none" strike="noStrike" kern="1200" baseline="0" dirty="0" smtClean="0">
                <a:solidFill>
                  <a:schemeClr val="tx1"/>
                </a:solidFill>
                <a:latin typeface="华文新魏" pitchFamily="2" charset="-122"/>
                <a:ea typeface="华文新魏" pitchFamily="2" charset="-122"/>
                <a:cs typeface="+mn-cs"/>
              </a:rPr>
              <a:t>implementation details from clients, using business delegates. Business delegates</a:t>
            </a:r>
          </a:p>
          <a:p>
            <a:r>
              <a:rPr lang="en-US" sz="1200" b="0" i="0" u="none" strike="noStrike" kern="1200" baseline="0" dirty="0" smtClean="0">
                <a:solidFill>
                  <a:schemeClr val="tx1"/>
                </a:solidFill>
                <a:latin typeface="华文新魏" pitchFamily="2" charset="-122"/>
                <a:ea typeface="华文新魏" pitchFamily="2" charset="-122"/>
                <a:cs typeface="+mn-cs"/>
              </a:rPr>
              <a:t>intercept all service exceptions and may throw an application exception. Business</a:t>
            </a:r>
          </a:p>
          <a:p>
            <a:r>
              <a:rPr lang="en-US" sz="1200" b="0" i="0" u="none" strike="noStrike" kern="1200" baseline="0" dirty="0" smtClean="0">
                <a:solidFill>
                  <a:schemeClr val="tx1"/>
                </a:solidFill>
                <a:latin typeface="华文新魏" pitchFamily="2" charset="-122"/>
                <a:ea typeface="华文新魏" pitchFamily="2" charset="-122"/>
                <a:cs typeface="+mn-cs"/>
              </a:rPr>
              <a:t>delegates are plain Java objects that are local to the client. Typically, business</a:t>
            </a:r>
          </a:p>
          <a:p>
            <a:r>
              <a:rPr lang="en-US" sz="1200" b="0" i="0" u="none" strike="noStrike" kern="1200" baseline="0" dirty="0" smtClean="0">
                <a:solidFill>
                  <a:schemeClr val="tx1"/>
                </a:solidFill>
                <a:latin typeface="华文新魏" pitchFamily="2" charset="-122"/>
                <a:ea typeface="华文新魏" pitchFamily="2" charset="-122"/>
                <a:cs typeface="+mn-cs"/>
              </a:rPr>
              <a:t>delegates are developed by the EJB developers and provided to the client</a:t>
            </a:r>
          </a:p>
          <a:p>
            <a:r>
              <a:rPr lang="en-US" sz="1200" b="0" i="0" u="none" strike="noStrike" kern="1200" baseline="0" dirty="0" smtClean="0">
                <a:solidFill>
                  <a:schemeClr val="tx1"/>
                </a:solidFill>
                <a:latin typeface="华文新魏" pitchFamily="2" charset="-122"/>
                <a:ea typeface="华文新魏" pitchFamily="2" charset="-122"/>
                <a:cs typeface="+mn-cs"/>
              </a:rPr>
              <a:t>developers</a:t>
            </a:r>
          </a:p>
          <a:p>
            <a:endParaRPr lang="en-US" altLang="zh-CN" sz="1200" b="0" i="0" u="none" strike="noStrike" kern="1200" baseline="0" dirty="0" smtClean="0">
              <a:solidFill>
                <a:schemeClr val="tx1"/>
              </a:solidFill>
              <a:latin typeface="华文新魏" pitchFamily="2" charset="-122"/>
              <a:ea typeface="华文新魏" pitchFamily="2"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+core j2ee pattern.pdf ++++P110+++++++</a:t>
            </a:r>
          </a:p>
          <a:p>
            <a:endParaRPr lang="en-US" altLang="zh-CN" sz="1200" b="0" i="0" u="none" strike="noStrike" kern="1200" baseline="0" dirty="0" smtClean="0">
              <a:solidFill>
                <a:schemeClr val="tx1"/>
              </a:solidFill>
              <a:latin typeface="华文新魏" pitchFamily="2" charset="-122"/>
              <a:ea typeface="华文新魏" pitchFamily="2" charset="-122"/>
              <a:cs typeface="+mn-cs"/>
            </a:endParaRPr>
          </a:p>
          <a:p>
            <a:r>
              <a:rPr lang="en-US" sz="1200" b="0" i="1" u="none" strike="noStrike" kern="1200" baseline="0" dirty="0" smtClean="0">
                <a:solidFill>
                  <a:schemeClr val="tx1"/>
                </a:solidFill>
                <a:latin typeface="华文新魏" pitchFamily="2" charset="-122"/>
                <a:ea typeface="华文新魏" pitchFamily="2" charset="-122"/>
                <a:cs typeface="+mn-cs"/>
              </a:rPr>
              <a:t>Use a business delegate to decouple the tiers and to hide the implementation</a:t>
            </a:r>
          </a:p>
          <a:p>
            <a:r>
              <a:rPr lang="en-US" sz="1200" b="0" i="1" u="none" strike="noStrike" kern="1200" baseline="0" dirty="0" smtClean="0">
                <a:solidFill>
                  <a:schemeClr val="tx1"/>
                </a:solidFill>
                <a:latin typeface="华文新魏" pitchFamily="2" charset="-122"/>
                <a:ea typeface="华文新魏" pitchFamily="2" charset="-122"/>
                <a:cs typeface="+mn-cs"/>
              </a:rPr>
              <a:t>details.</a:t>
            </a:r>
          </a:p>
          <a:p>
            <a:endParaRPr lang="en-US" altLang="zh-CN" sz="1200" b="0" i="1" u="none" strike="noStrike" kern="1200" baseline="0" dirty="0" smtClean="0">
              <a:solidFill>
                <a:schemeClr val="tx1"/>
              </a:solidFill>
              <a:latin typeface="华文新魏" pitchFamily="2" charset="-122"/>
              <a:ea typeface="华文新魏" pitchFamily="2" charset="-122"/>
              <a:cs typeface="+mn-cs"/>
            </a:endParaRPr>
          </a:p>
          <a:p>
            <a:r>
              <a:rPr lang="en-US" sz="1200" b="0" i="0" u="none" strike="noStrike" kern="1200" baseline="0" dirty="0" smtClean="0">
                <a:solidFill>
                  <a:schemeClr val="tx1"/>
                </a:solidFill>
                <a:latin typeface="华文新魏" pitchFamily="2" charset="-122"/>
                <a:ea typeface="华文新魏" pitchFamily="2" charset="-122"/>
                <a:cs typeface="+mn-cs"/>
              </a:rPr>
              <a:t>Session beans are used to implement facades for entity beans, as discussed in</a:t>
            </a:r>
          </a:p>
          <a:p>
            <a:r>
              <a:rPr lang="en-US" sz="1200" b="0" i="0" u="none" strike="noStrike" kern="1200" baseline="0" dirty="0" smtClean="0">
                <a:solidFill>
                  <a:schemeClr val="tx1"/>
                </a:solidFill>
                <a:latin typeface="华文新魏" pitchFamily="2" charset="-122"/>
                <a:ea typeface="华文新魏" pitchFamily="2" charset="-122"/>
                <a:cs typeface="+mn-cs"/>
              </a:rPr>
              <a:t>“Wrap Entities With Session” . Session beans provide coarse-grained interfaces to</a:t>
            </a:r>
          </a:p>
          <a:p>
            <a:r>
              <a:rPr lang="en-US" sz="1200" b="0" i="0" u="none" strike="noStrike" kern="1200" baseline="0" dirty="0" smtClean="0">
                <a:solidFill>
                  <a:schemeClr val="tx1"/>
                </a:solidFill>
                <a:latin typeface="华文新魏" pitchFamily="2" charset="-122"/>
                <a:ea typeface="华文新魏" pitchFamily="2" charset="-122"/>
                <a:cs typeface="+mn-cs"/>
              </a:rPr>
              <a:t>business services. But, exposing the session bean directly to the application client</a:t>
            </a:r>
          </a:p>
          <a:p>
            <a:r>
              <a:rPr lang="en-US" sz="1200" b="0" i="0" u="none" strike="noStrike" kern="1200" baseline="0" dirty="0" smtClean="0">
                <a:solidFill>
                  <a:schemeClr val="tx1"/>
                </a:solidFill>
                <a:latin typeface="华文新魏" pitchFamily="2" charset="-122"/>
                <a:ea typeface="华文新魏" pitchFamily="2" charset="-122"/>
                <a:cs typeface="+mn-cs"/>
              </a:rPr>
              <a:t>creates a tight coupling between the application client code and the session bean.</a:t>
            </a:r>
          </a:p>
          <a:p>
            <a:r>
              <a:rPr lang="en-US" sz="1200" b="0" i="0" u="none" strike="noStrike" kern="1200" baseline="0" dirty="0" smtClean="0">
                <a:solidFill>
                  <a:schemeClr val="tx1"/>
                </a:solidFill>
                <a:latin typeface="华文新魏" pitchFamily="2" charset="-122"/>
                <a:ea typeface="华文新魏" pitchFamily="2" charset="-122"/>
                <a:cs typeface="+mn-cs"/>
              </a:rPr>
              <a:t>Exposing the session bean to the application client increases the prevalence of</a:t>
            </a:r>
          </a:p>
          <a:p>
            <a:r>
              <a:rPr lang="en-US" sz="1200" b="0" i="0" u="none" strike="noStrike" kern="1200" baseline="0" dirty="0" smtClean="0">
                <a:solidFill>
                  <a:schemeClr val="tx1"/>
                </a:solidFill>
                <a:latin typeface="华文新魏" pitchFamily="2" charset="-122"/>
                <a:ea typeface="华文新魏" pitchFamily="2" charset="-122"/>
                <a:cs typeface="+mn-cs"/>
              </a:rPr>
              <a:t>session bean calls throughout the client code. Thus, any change to the session bean</a:t>
            </a:r>
          </a:p>
          <a:p>
            <a:r>
              <a:rPr lang="en-US" sz="1200" b="0" i="0" u="none" strike="noStrike" kern="1200" baseline="0" dirty="0" smtClean="0">
                <a:solidFill>
                  <a:schemeClr val="tx1"/>
                </a:solidFill>
                <a:latin typeface="华文新魏" pitchFamily="2" charset="-122"/>
                <a:ea typeface="华文新魏" pitchFamily="2" charset="-122"/>
                <a:cs typeface="+mn-cs"/>
              </a:rPr>
              <a:t>interface impacts every point in the application client code where the session bean</a:t>
            </a:r>
          </a:p>
          <a:p>
            <a:r>
              <a:rPr lang="en-US" sz="1200" b="0" i="0" u="none" strike="noStrike" kern="1200" baseline="0" dirty="0" smtClean="0">
                <a:solidFill>
                  <a:schemeClr val="tx1"/>
                </a:solidFill>
                <a:latin typeface="华文新魏" pitchFamily="2" charset="-122"/>
                <a:ea typeface="华文新魏" pitchFamily="2" charset="-122"/>
                <a:cs typeface="+mn-cs"/>
              </a:rPr>
              <a:t>is called, and thus creates highly brittle code. The clients also are exposed to service</a:t>
            </a:r>
          </a:p>
          <a:p>
            <a:r>
              <a:rPr lang="en-US" sz="1200" b="0" i="0" u="none" strike="noStrike" kern="1200" baseline="0" dirty="0" smtClean="0">
                <a:solidFill>
                  <a:schemeClr val="tx1"/>
                </a:solidFill>
                <a:latin typeface="华文新魏" pitchFamily="2" charset="-122"/>
                <a:ea typeface="华文新魏" pitchFamily="2" charset="-122"/>
                <a:cs typeface="+mn-cs"/>
              </a:rPr>
              <a:t>level exceptions encountered when dealing with enterprise beans. This effect is</a:t>
            </a:r>
          </a:p>
          <a:p>
            <a:r>
              <a:rPr lang="en-US" sz="1200" b="0" i="0" u="none" strike="noStrike" kern="1200" baseline="0" dirty="0" smtClean="0">
                <a:solidFill>
                  <a:schemeClr val="tx1"/>
                </a:solidFill>
                <a:latin typeface="华文新魏" pitchFamily="2" charset="-122"/>
                <a:ea typeface="华文新魏" pitchFamily="2" charset="-122"/>
                <a:cs typeface="+mn-cs"/>
              </a:rPr>
              <a:t>further exaggerated if you consider applications with different types of clients,</a:t>
            </a:r>
          </a:p>
          <a:p>
            <a:r>
              <a:rPr lang="en-US" sz="1200" b="0" i="0" u="none" strike="noStrike" kern="1200" baseline="0" dirty="0" smtClean="0">
                <a:solidFill>
                  <a:schemeClr val="tx1"/>
                </a:solidFill>
                <a:latin typeface="华文新魏" pitchFamily="2" charset="-122"/>
                <a:ea typeface="华文新魏" pitchFamily="2" charset="-122"/>
                <a:cs typeface="+mn-cs"/>
              </a:rPr>
              <a:t>where each such client uses the session bean interface to obtain some service.</a:t>
            </a:r>
            <a:endParaRPr lang="zh-CN" alt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35</a:t>
            </a:fld>
            <a:endParaRPr lang="zh-CN" altLang="en-US"/>
          </a:p>
        </p:txBody>
      </p:sp>
    </p:spTree>
    <p:extLst>
      <p:ext uri="{BB962C8B-B14F-4D97-AF65-F5344CB8AC3E}">
        <p14:creationId xmlns:p14="http://schemas.microsoft.com/office/powerpoint/2010/main" val="1192411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华文新魏" pitchFamily="2" charset="-122"/>
                <a:ea typeface="华文新魏" pitchFamily="2" charset="-122"/>
                <a:cs typeface="+mn-cs"/>
              </a:rPr>
              <a:t>Local EJB Architecture</a:t>
            </a:r>
          </a:p>
          <a:p>
            <a:endParaRPr lang="en-US" altLang="zh-CN" sz="1200" b="0" i="0" u="none" strike="noStrike" kern="1200" baseline="0" dirty="0" smtClean="0">
              <a:solidFill>
                <a:schemeClr val="tx1"/>
              </a:solidFill>
              <a:latin typeface="华文新魏" pitchFamily="2" charset="-122"/>
              <a:ea typeface="华文新魏" pitchFamily="2" charset="-122"/>
              <a:cs typeface="+mn-cs"/>
            </a:endParaRPr>
          </a:p>
          <a:p>
            <a:r>
              <a:rPr lang="zh-CN" altLang="en-US" sz="1200" b="0" i="0" u="none" strike="noStrike" kern="1200" baseline="0" dirty="0" smtClean="0">
                <a:solidFill>
                  <a:schemeClr val="tx1"/>
                </a:solidFill>
                <a:latin typeface="华文新魏" pitchFamily="2" charset="-122"/>
                <a:ea typeface="华文新魏" pitchFamily="2" charset="-122"/>
                <a:cs typeface="+mn-cs"/>
              </a:rPr>
              <a:t>优点：</a:t>
            </a:r>
            <a:endParaRPr lang="zh-CN" altLang="en-US" b="0" i="0"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36</a:t>
            </a:fld>
            <a:endParaRPr lang="zh-CN" altLang="en-US"/>
          </a:p>
        </p:txBody>
      </p:sp>
    </p:spTree>
    <p:extLst>
      <p:ext uri="{BB962C8B-B14F-4D97-AF65-F5344CB8AC3E}">
        <p14:creationId xmlns:p14="http://schemas.microsoft.com/office/powerpoint/2010/main" val="1133565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1" u="none" strike="noStrike" kern="1200" baseline="0" dirty="0" smtClean="0">
                <a:solidFill>
                  <a:schemeClr val="tx1"/>
                </a:solidFill>
                <a:latin typeface="华文新魏" pitchFamily="2" charset="-122"/>
                <a:ea typeface="华文新魏" pitchFamily="2" charset="-122"/>
                <a:cs typeface="+mn-cs"/>
              </a:rPr>
              <a:t>Ad hoc J2EE Architecture without EJB</a:t>
            </a:r>
            <a:endParaRPr lang="zh-CN" alt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37</a:t>
            </a:fld>
            <a:endParaRPr lang="zh-CN" altLang="en-US"/>
          </a:p>
        </p:txBody>
      </p:sp>
    </p:spTree>
    <p:extLst>
      <p:ext uri="{BB962C8B-B14F-4D97-AF65-F5344CB8AC3E}">
        <p14:creationId xmlns:p14="http://schemas.microsoft.com/office/powerpoint/2010/main" val="1425532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Web</a:t>
            </a:r>
            <a:r>
              <a:rPr lang="en-US" altLang="zh-CN" baseline="0" dirty="0" smtClean="0"/>
              <a:t> Service</a:t>
            </a:r>
            <a:r>
              <a:rPr lang="zh-CN" altLang="en-US" baseline="0" dirty="0" smtClean="0"/>
              <a:t>客户端可以是</a:t>
            </a:r>
            <a:r>
              <a:rPr lang="en-US" altLang="zh-CN" baseline="0" dirty="0" smtClean="0"/>
              <a:t>Android</a:t>
            </a:r>
            <a:r>
              <a:rPr lang="zh-CN" altLang="en-US" baseline="0" dirty="0" smtClean="0"/>
              <a:t>或</a:t>
            </a:r>
            <a:r>
              <a:rPr lang="en-US" altLang="zh-CN" baseline="0" dirty="0" err="1" smtClean="0"/>
              <a:t>iOS</a:t>
            </a:r>
            <a:r>
              <a:rPr lang="zh-CN" altLang="en-US" baseline="0" dirty="0" smtClean="0"/>
              <a:t>手机</a:t>
            </a:r>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38</a:t>
            </a:fld>
            <a:endParaRPr lang="zh-CN" altLang="en-US"/>
          </a:p>
        </p:txBody>
      </p:sp>
    </p:spTree>
    <p:extLst>
      <p:ext uri="{BB962C8B-B14F-4D97-AF65-F5344CB8AC3E}">
        <p14:creationId xmlns:p14="http://schemas.microsoft.com/office/powerpoint/2010/main" val="3711252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1" u="none" strike="noStrike" kern="1200" baseline="0" dirty="0" smtClean="0">
                <a:solidFill>
                  <a:schemeClr val="tx1"/>
                </a:solidFill>
                <a:latin typeface="华文新魏" pitchFamily="2" charset="-122"/>
                <a:ea typeface="华文新魏" pitchFamily="2" charset="-122"/>
                <a:cs typeface="+mn-cs"/>
              </a:rPr>
              <a:t>The “Lightweight Container” Architecture</a:t>
            </a:r>
            <a:endParaRPr lang="zh-CN" alt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39</a:t>
            </a:fld>
            <a:endParaRPr lang="zh-CN" altLang="en-US"/>
          </a:p>
        </p:txBody>
      </p:sp>
    </p:spTree>
    <p:extLst>
      <p:ext uri="{BB962C8B-B14F-4D97-AF65-F5344CB8AC3E}">
        <p14:creationId xmlns:p14="http://schemas.microsoft.com/office/powerpoint/2010/main" val="945993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QOS</a:t>
            </a:r>
            <a:r>
              <a:rPr lang="en-US" baseline="0" dirty="0" smtClean="0"/>
              <a:t> = </a:t>
            </a:r>
            <a:r>
              <a:rPr lang="en-US" i="1" dirty="0" smtClean="0"/>
              <a:t>Quality of service</a:t>
            </a:r>
            <a:endParaRPr lang="en-US" dirty="0" smtClean="0"/>
          </a:p>
          <a:p>
            <a:r>
              <a:rPr lang="en-US" dirty="0" smtClean="0"/>
              <a:t>Independent Software Vendors (ISV)</a:t>
            </a:r>
          </a:p>
          <a:p>
            <a:endParaRPr lang="en-US" dirty="0" smtClean="0"/>
          </a:p>
          <a:p>
            <a:r>
              <a:rPr lang="en-US" dirty="0" smtClean="0"/>
              <a:t>should</a:t>
            </a:r>
            <a:r>
              <a:rPr lang="en-US" baseline="0" dirty="0" smtClean="0"/>
              <a:t> check in 2010</a:t>
            </a:r>
            <a:endParaRPr lang="en-US" dirty="0" smtClean="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5</a:t>
            </a:fld>
            <a:endParaRPr lang="zh-CN" altLang="en-US"/>
          </a:p>
        </p:txBody>
      </p:sp>
    </p:spTree>
    <p:extLst>
      <p:ext uri="{BB962C8B-B14F-4D97-AF65-F5344CB8AC3E}">
        <p14:creationId xmlns:p14="http://schemas.microsoft.com/office/powerpoint/2010/main" val="3162846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40</a:t>
            </a:fld>
            <a:endParaRPr lang="zh-CN" altLang="en-US"/>
          </a:p>
        </p:txBody>
      </p:sp>
    </p:spTree>
    <p:extLst>
      <p:ext uri="{BB962C8B-B14F-4D97-AF65-F5344CB8AC3E}">
        <p14:creationId xmlns:p14="http://schemas.microsoft.com/office/powerpoint/2010/main" val="3058571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41</a:t>
            </a:fld>
            <a:endParaRPr lang="zh-CN" altLang="en-US"/>
          </a:p>
        </p:txBody>
      </p:sp>
    </p:spTree>
    <p:extLst>
      <p:ext uri="{BB962C8B-B14F-4D97-AF65-F5344CB8AC3E}">
        <p14:creationId xmlns:p14="http://schemas.microsoft.com/office/powerpoint/2010/main" val="3058571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6</a:t>
            </a:fld>
            <a:endParaRPr lang="zh-CN" altLang="en-US"/>
          </a:p>
        </p:txBody>
      </p:sp>
    </p:spTree>
    <p:extLst>
      <p:ext uri="{BB962C8B-B14F-4D97-AF65-F5344CB8AC3E}">
        <p14:creationId xmlns:p14="http://schemas.microsoft.com/office/powerpoint/2010/main" val="1883294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7</a:t>
            </a:fld>
            <a:endParaRPr lang="zh-CN" altLang="en-US"/>
          </a:p>
        </p:txBody>
      </p:sp>
    </p:spTree>
    <p:extLst>
      <p:ext uri="{BB962C8B-B14F-4D97-AF65-F5344CB8AC3E}">
        <p14:creationId xmlns:p14="http://schemas.microsoft.com/office/powerpoint/2010/main" val="3554723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8</a:t>
            </a:fld>
            <a:endParaRPr lang="zh-CN" altLang="en-US"/>
          </a:p>
        </p:txBody>
      </p:sp>
    </p:spTree>
    <p:extLst>
      <p:ext uri="{BB962C8B-B14F-4D97-AF65-F5344CB8AC3E}">
        <p14:creationId xmlns:p14="http://schemas.microsoft.com/office/powerpoint/2010/main" val="3554723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dirty="0" smtClean="0"/>
              <a:t>J2EE = Java </a:t>
            </a:r>
            <a:r>
              <a:rPr lang="fr-FR" i="1" dirty="0" smtClean="0"/>
              <a:t>2</a:t>
            </a:r>
            <a:r>
              <a:rPr lang="fr-FR" dirty="0" smtClean="0"/>
              <a:t> Platform, Enterprise Edition</a:t>
            </a:r>
          </a:p>
          <a:p>
            <a:endParaRPr lang="fr-FR" altLang="zh-CN" dirty="0" smtClean="0"/>
          </a:p>
          <a:p>
            <a:r>
              <a:rPr lang="en-US" altLang="zh-CN" dirty="0" smtClean="0"/>
              <a:t>JVM = Java Virtual</a:t>
            </a:r>
            <a:r>
              <a:rPr lang="en-US" altLang="zh-CN" baseline="0" dirty="0" smtClean="0"/>
              <a:t> Machine; API = Application Programming Interface</a:t>
            </a:r>
          </a:p>
          <a:p>
            <a:endParaRPr lang="en-US" altLang="zh-CN" baseline="0" dirty="0" smtClean="0"/>
          </a:p>
          <a:p>
            <a:r>
              <a:rPr lang="en-US" sz="1200" b="0" i="0" u="none" strike="noStrike" kern="1200" baseline="0" dirty="0" smtClean="0">
                <a:solidFill>
                  <a:schemeClr val="tx1"/>
                </a:solidFill>
                <a:latin typeface="华文新魏" pitchFamily="2" charset="-122"/>
                <a:ea typeface="华文新魏" pitchFamily="2" charset="-122"/>
                <a:cs typeface="+mn-cs"/>
              </a:rPr>
              <a:t>All Java platforms consist of a Java </a:t>
            </a:r>
            <a:r>
              <a:rPr lang="en-US" sz="1200" b="0" i="0" u="none" strike="noStrike" kern="1200" baseline="0" dirty="0" err="1" smtClean="0">
                <a:solidFill>
                  <a:schemeClr val="tx1"/>
                </a:solidFill>
                <a:latin typeface="华文新魏" pitchFamily="2" charset="-122"/>
                <a:ea typeface="华文新魏" pitchFamily="2" charset="-122"/>
                <a:cs typeface="+mn-cs"/>
              </a:rPr>
              <a:t>VirtualMachine</a:t>
            </a:r>
            <a:r>
              <a:rPr lang="en-US" sz="1200" b="0" i="0" u="none" strike="noStrike" kern="1200" baseline="0" dirty="0" smtClean="0">
                <a:solidFill>
                  <a:schemeClr val="tx1"/>
                </a:solidFill>
                <a:latin typeface="华文新魏" pitchFamily="2" charset="-122"/>
                <a:ea typeface="华文新魏" pitchFamily="2" charset="-122"/>
                <a:cs typeface="+mn-cs"/>
              </a:rPr>
              <a:t> (VM) and an application programming</a:t>
            </a:r>
          </a:p>
          <a:p>
            <a:r>
              <a:rPr lang="en-US" sz="1200" b="0" i="0" u="none" strike="noStrike" kern="1200" baseline="0" dirty="0" smtClean="0">
                <a:solidFill>
                  <a:schemeClr val="tx1"/>
                </a:solidFill>
                <a:latin typeface="华文新魏" pitchFamily="2" charset="-122"/>
                <a:ea typeface="华文新魏" pitchFamily="2" charset="-122"/>
                <a:cs typeface="+mn-cs"/>
              </a:rPr>
              <a:t>interface (API). The Java </a:t>
            </a:r>
            <a:r>
              <a:rPr lang="en-US" sz="1200" b="0" i="0" u="none" strike="noStrike" kern="1200" baseline="0" dirty="0" err="1" smtClean="0">
                <a:solidFill>
                  <a:schemeClr val="tx1"/>
                </a:solidFill>
                <a:latin typeface="华文新魏" pitchFamily="2" charset="-122"/>
                <a:ea typeface="华文新魏" pitchFamily="2" charset="-122"/>
                <a:cs typeface="+mn-cs"/>
              </a:rPr>
              <a:t>VirtualMachine</a:t>
            </a:r>
            <a:r>
              <a:rPr lang="en-US" sz="1200" b="0" i="0" u="none" strike="noStrike" kern="1200" baseline="0" dirty="0" smtClean="0">
                <a:solidFill>
                  <a:schemeClr val="tx1"/>
                </a:solidFill>
                <a:latin typeface="华文新魏" pitchFamily="2" charset="-122"/>
                <a:ea typeface="华文新魏" pitchFamily="2" charset="-122"/>
                <a:cs typeface="+mn-cs"/>
              </a:rPr>
              <a:t> is a program, for a particular hardware and software</a:t>
            </a:r>
          </a:p>
          <a:p>
            <a:r>
              <a:rPr lang="en-US" sz="1200" b="0" i="0" u="none" strike="noStrike" kern="1200" baseline="0" dirty="0" smtClean="0">
                <a:solidFill>
                  <a:schemeClr val="tx1"/>
                </a:solidFill>
                <a:latin typeface="华文新魏" pitchFamily="2" charset="-122"/>
                <a:ea typeface="华文新魏" pitchFamily="2" charset="-122"/>
                <a:cs typeface="+mn-cs"/>
              </a:rPr>
              <a:t>platform, that runs Java applications. An API is a collection of software components that you</a:t>
            </a:r>
          </a:p>
          <a:p>
            <a:r>
              <a:rPr lang="en-US" sz="1200" b="0" i="0" u="none" strike="noStrike" kern="1200" baseline="0" dirty="0" smtClean="0">
                <a:solidFill>
                  <a:schemeClr val="tx1"/>
                </a:solidFill>
                <a:latin typeface="华文新魏" pitchFamily="2" charset="-122"/>
                <a:ea typeface="华文新魏" pitchFamily="2" charset="-122"/>
                <a:cs typeface="+mn-cs"/>
              </a:rPr>
              <a:t>can use to create other software components or applications. Each Java platform provides a</a:t>
            </a:r>
          </a:p>
          <a:p>
            <a:r>
              <a:rPr lang="en-US" sz="1200" b="0" i="0" u="none" strike="noStrike" kern="1200" baseline="0" dirty="0" smtClean="0">
                <a:solidFill>
                  <a:schemeClr val="tx1"/>
                </a:solidFill>
                <a:latin typeface="华文新魏" pitchFamily="2" charset="-122"/>
                <a:ea typeface="华文新魏" pitchFamily="2" charset="-122"/>
                <a:cs typeface="+mn-cs"/>
              </a:rPr>
              <a:t>virtual machine and an API, and this allows applications written for that platform to run on any</a:t>
            </a:r>
          </a:p>
          <a:p>
            <a:r>
              <a:rPr lang="en-US" sz="1200" b="0" i="0" u="none" strike="noStrike" kern="1200" baseline="0" dirty="0" smtClean="0">
                <a:solidFill>
                  <a:schemeClr val="tx1"/>
                </a:solidFill>
                <a:latin typeface="华文新魏" pitchFamily="2" charset="-122"/>
                <a:ea typeface="华文新魏" pitchFamily="2" charset="-122"/>
                <a:cs typeface="+mn-cs"/>
              </a:rPr>
              <a:t>compatible system with all the advantages of the Java programming language:</a:t>
            </a:r>
          </a:p>
          <a:p>
            <a:r>
              <a:rPr lang="en-US" sz="1200" b="0" i="0" u="none" strike="noStrike" kern="1200" baseline="0" dirty="0" smtClean="0">
                <a:solidFill>
                  <a:schemeClr val="tx1"/>
                </a:solidFill>
                <a:latin typeface="华文新魏" pitchFamily="2" charset="-122"/>
                <a:ea typeface="华文新魏" pitchFamily="2" charset="-122"/>
                <a:cs typeface="+mn-cs"/>
              </a:rPr>
              <a:t>platform-independence, power, stability, ease-of-development, and security.</a:t>
            </a:r>
          </a:p>
          <a:p>
            <a:endParaRPr lang="en-US" altLang="zh-CN" sz="1200" b="0" i="0" u="none" strike="noStrike" kern="1200" baseline="0" dirty="0" smtClean="0">
              <a:solidFill>
                <a:schemeClr val="tx1"/>
              </a:solidFill>
              <a:latin typeface="华文新魏" pitchFamily="2" charset="-122"/>
              <a:ea typeface="华文新魏" pitchFamily="2" charset="-122"/>
              <a:cs typeface="+mn-cs"/>
            </a:endParaRPr>
          </a:p>
          <a:p>
            <a:r>
              <a:rPr lang="en-US" altLang="zh-CN" sz="1200" b="0" i="0" u="none" strike="noStrike" kern="1200" baseline="0" dirty="0" smtClean="0">
                <a:solidFill>
                  <a:schemeClr val="tx1"/>
                </a:solidFill>
                <a:latin typeface="华文新魏" pitchFamily="2" charset="-122"/>
                <a:ea typeface="华文新魏" pitchFamily="2" charset="-122"/>
                <a:cs typeface="+mn-cs"/>
              </a:rPr>
              <a:t>(From Your First Cup - An Introduction to the Java EE Platform 5.pdf)</a:t>
            </a:r>
            <a:endParaRPr lang="zh-CN" alt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a:latin typeface="华文新魏" pitchFamily="2" charset="-122"/>
                <a:ea typeface="华文新魏" pitchFamily="2" charset="-122"/>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华文新魏" pitchFamily="2" charset="-122"/>
                <a:ea typeface="华文新魏" pitchFamily="2"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atin typeface="华文新魏" pitchFamily="2" charset="-122"/>
                <a:ea typeface="华文新魏" pitchFamily="2" charset="-122"/>
              </a:defRPr>
            </a:lvl1pPr>
          </a:lstStyle>
          <a:p>
            <a:fld id="{640888AE-AEF5-40E7-A61C-51027C0DFE9F}" type="datetime1">
              <a:rPr lang="zh-CN" altLang="en-US" smtClean="0"/>
              <a:t>2014/3/5</a:t>
            </a:fld>
            <a:endParaRPr lang="zh-CN" altLang="en-US"/>
          </a:p>
        </p:txBody>
      </p:sp>
      <p:sp>
        <p:nvSpPr>
          <p:cNvPr id="5" name="页脚占位符 4"/>
          <p:cNvSpPr>
            <a:spLocks noGrp="1"/>
          </p:cNvSpPr>
          <p:nvPr>
            <p:ph type="ftr" sz="quarter" idx="11"/>
          </p:nvPr>
        </p:nvSpPr>
        <p:spPr/>
        <p:txBody>
          <a:bodyPr/>
          <a:lstStyle>
            <a:lvl1pPr>
              <a:defRPr>
                <a:latin typeface="华文新魏" pitchFamily="2" charset="-122"/>
                <a:ea typeface="华文新魏" pitchFamily="2"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华文新魏" pitchFamily="2" charset="-122"/>
                <a:ea typeface="华文新魏" pitchFamily="2" charset="-122"/>
              </a:defRPr>
            </a:lvl1p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1181221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FA8EA2B-FC49-4E41-B119-BAFC74B2139A}" type="datetime1">
              <a:rPr lang="zh-CN" altLang="en-US" smtClean="0"/>
              <a:t>2014/3/5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2272583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3691E0-C1BA-4EB8-8555-574E9096B0DD}" type="datetime1">
              <a:rPr lang="zh-CN" altLang="en-US" smtClean="0"/>
              <a:t>2014/3/5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1123932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74168C64-096D-4B57-B0E1-8BBF146AA3CB}" type="datetime1">
              <a:rPr lang="zh-CN" altLang="en-US" smtClean="0"/>
              <a:t>2014/3/5</a:t>
            </a:fld>
            <a:endParaRPr lang="zh-CN" altLang="en-US"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4127796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华文新魏" pitchFamily="2" charset="-122"/>
                <a:ea typeface="华文新魏"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a:latin typeface="华文新魏" pitchFamily="2" charset="-122"/>
                <a:ea typeface="华文新魏" pitchFamily="2" charset="-122"/>
              </a:defRPr>
            </a:lvl1pPr>
            <a:lvl2pPr>
              <a:defRPr>
                <a:latin typeface="华文新魏" pitchFamily="2" charset="-122"/>
                <a:ea typeface="华文新魏" pitchFamily="2" charset="-122"/>
              </a:defRPr>
            </a:lvl2pPr>
            <a:lvl3pPr>
              <a:defRPr>
                <a:latin typeface="华文新魏" pitchFamily="2" charset="-122"/>
                <a:ea typeface="华文新魏" pitchFamily="2" charset="-122"/>
              </a:defRPr>
            </a:lvl3pPr>
            <a:lvl4pPr>
              <a:defRPr>
                <a:latin typeface="华文新魏" pitchFamily="2" charset="-122"/>
                <a:ea typeface="华文新魏" pitchFamily="2" charset="-122"/>
              </a:defRPr>
            </a:lvl4pPr>
            <a:lvl5pPr>
              <a:defRPr>
                <a:latin typeface="华文新魏" pitchFamily="2" charset="-122"/>
                <a:ea typeface="华文新魏" pitchFamily="2"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atin typeface="华文新魏" pitchFamily="2" charset="-122"/>
                <a:ea typeface="华文新魏" pitchFamily="2" charset="-122"/>
              </a:defRPr>
            </a:lvl1pPr>
          </a:lstStyle>
          <a:p>
            <a:fld id="{86BD30C6-3120-4DD0-8609-E112A520197C}" type="datetime1">
              <a:rPr lang="zh-CN" altLang="en-US" smtClean="0"/>
              <a:t>2014/3/5</a:t>
            </a:fld>
            <a:endParaRPr lang="zh-CN" altLang="en-US"/>
          </a:p>
        </p:txBody>
      </p:sp>
      <p:sp>
        <p:nvSpPr>
          <p:cNvPr id="5" name="页脚占位符 4"/>
          <p:cNvSpPr>
            <a:spLocks noGrp="1"/>
          </p:cNvSpPr>
          <p:nvPr>
            <p:ph type="ftr" sz="quarter" idx="11"/>
          </p:nvPr>
        </p:nvSpPr>
        <p:spPr/>
        <p:txBody>
          <a:bodyPr/>
          <a:lstStyle>
            <a:lvl1pPr>
              <a:defRPr>
                <a:latin typeface="华文新魏" pitchFamily="2" charset="-122"/>
                <a:ea typeface="华文新魏" pitchFamily="2"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华文新魏" pitchFamily="2" charset="-122"/>
                <a:ea typeface="华文新魏" pitchFamily="2" charset="-122"/>
              </a:defRPr>
            </a:lvl1p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1062720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717C4D5-6B6D-4536-A8F3-E2E8A18AC01F}" type="datetime1">
              <a:rPr lang="zh-CN" altLang="en-US" smtClean="0"/>
              <a:t>2014/3/5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543748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8D3A44E-1838-4FD1-9338-21E002895EED}" type="datetime1">
              <a:rPr lang="zh-CN" altLang="en-US" smtClean="0"/>
              <a:t>2014/3/5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3538595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1C8A2CF-6989-47A6-AA7D-14619DE94186}" type="datetime1">
              <a:rPr lang="zh-CN" altLang="en-US" smtClean="0"/>
              <a:t>2014/3/5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1845563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91012E8-3F25-4CF1-9FDE-C8B1E3AE5F77}" type="datetime1">
              <a:rPr lang="zh-CN" altLang="en-US" smtClean="0"/>
              <a:t>2014/3/5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2022991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A49100-ABB8-44BB-8D24-E7B43A58D1DA}" type="datetime1">
              <a:rPr lang="zh-CN" altLang="en-US" smtClean="0"/>
              <a:t>2014/3/5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762147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41CBBBA-401E-440E-97F4-298AD156EF83}" type="datetime1">
              <a:rPr lang="zh-CN" altLang="en-US" smtClean="0"/>
              <a:t>2014/3/5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3015389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60BDEA4-1B2C-47EB-91F4-9AFCD87A1103}" type="datetime1">
              <a:rPr lang="zh-CN" altLang="en-US" smtClean="0"/>
              <a:t>2014/3/5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3821541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华文新魏" pitchFamily="2" charset="-122"/>
                <a:ea typeface="华文新魏" pitchFamily="2" charset="-122"/>
              </a:defRPr>
            </a:lvl1pPr>
          </a:lstStyle>
          <a:p>
            <a:fld id="{4F6622B0-9E3A-4632-B2AA-9F5FD65528EC}" type="datetime1">
              <a:rPr lang="zh-CN" altLang="en-US" smtClean="0"/>
              <a:t>2014/3/5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华文新魏" pitchFamily="2" charset="-122"/>
                <a:ea typeface="华文新魏" pitchFamily="2" charset="-122"/>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华文新魏" pitchFamily="2" charset="-122"/>
                <a:ea typeface="华文新魏" pitchFamily="2" charset="-122"/>
              </a:defRPr>
            </a:lvl1pPr>
          </a:lstStyle>
          <a:p>
            <a:fld id="{FFCAEBA4-45D5-4722-865F-567A2C00532B}" type="slidenum">
              <a:rPr lang="zh-CN" altLang="en-US" smtClean="0"/>
              <a:pPr/>
              <a:t>‹#›</a:t>
            </a:fld>
            <a:endParaRPr lang="zh-CN" altLang="en-US"/>
          </a:p>
        </p:txBody>
      </p:sp>
      <p:pic>
        <p:nvPicPr>
          <p:cNvPr id="7174" name="Picture 6"/>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96336" y="0"/>
            <a:ext cx="1409700"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4067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hdr="0" ftr="0" dt="0"/>
  <p:txStyles>
    <p:titleStyle>
      <a:lvl1pPr algn="ctr" defTabSz="914400" rtl="0" eaLnBrk="1" latinLnBrk="0" hangingPunct="1">
        <a:spcBef>
          <a:spcPct val="0"/>
        </a:spcBef>
        <a:buNone/>
        <a:defRPr sz="4400" kern="1200">
          <a:solidFill>
            <a:schemeClr val="tx1"/>
          </a:solidFill>
          <a:latin typeface="华文新魏" pitchFamily="2" charset="-122"/>
          <a:ea typeface="华文新魏" pitchFamily="2"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华文新魏" pitchFamily="2" charset="-122"/>
          <a:ea typeface="华文新魏"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华文新魏" pitchFamily="2" charset="-122"/>
          <a:ea typeface="华文新魏"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华文新魏" pitchFamily="2" charset="-122"/>
          <a:ea typeface="华文新魏"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华文新魏" pitchFamily="2" charset="-122"/>
          <a:ea typeface="华文新魏"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华文新魏" pitchFamily="2" charset="-122"/>
          <a:ea typeface="华文新魏"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灯片编号占位符 1"/>
          <p:cNvSpPr>
            <a:spLocks noGrp="1"/>
          </p:cNvSpPr>
          <p:nvPr>
            <p:ph type="sldNum" sz="quarter" idx="12"/>
          </p:nvPr>
        </p:nvSpPr>
        <p:spPr>
          <a:noFill/>
        </p:spPr>
        <p:txBody>
          <a:bodyPr/>
          <a:lstStyle>
            <a:lvl1pPr eaLnBrk="0" hangingPunct="0">
              <a:defRPr>
                <a:solidFill>
                  <a:schemeClr val="tx1"/>
                </a:solidFill>
                <a:latin typeface="Garamond" pitchFamily="18" charset="0"/>
                <a:ea typeface="宋体" charset="-122"/>
              </a:defRPr>
            </a:lvl1pPr>
            <a:lvl2pPr marL="742950" indent="-285750" eaLnBrk="0" hangingPunct="0">
              <a:defRPr>
                <a:solidFill>
                  <a:schemeClr val="tx1"/>
                </a:solidFill>
                <a:latin typeface="Garamond" pitchFamily="18" charset="0"/>
                <a:ea typeface="宋体" charset="-122"/>
              </a:defRPr>
            </a:lvl2pPr>
            <a:lvl3pPr marL="1143000" indent="-228600" eaLnBrk="0" hangingPunct="0">
              <a:defRPr>
                <a:solidFill>
                  <a:schemeClr val="tx1"/>
                </a:solidFill>
                <a:latin typeface="Garamond" pitchFamily="18" charset="0"/>
                <a:ea typeface="宋体" charset="-122"/>
              </a:defRPr>
            </a:lvl3pPr>
            <a:lvl4pPr marL="1600200" indent="-228600" eaLnBrk="0" hangingPunct="0">
              <a:defRPr>
                <a:solidFill>
                  <a:schemeClr val="tx1"/>
                </a:solidFill>
                <a:latin typeface="Garamond" pitchFamily="18" charset="0"/>
                <a:ea typeface="宋体" charset="-122"/>
              </a:defRPr>
            </a:lvl4pPr>
            <a:lvl5pPr marL="2057400" indent="-228600" eaLnBrk="0" hangingPunct="0">
              <a:defRPr>
                <a:solidFill>
                  <a:schemeClr val="tx1"/>
                </a:solidFill>
                <a:latin typeface="Garamond" pitchFamily="18" charset="0"/>
                <a:ea typeface="宋体" charset="-122"/>
              </a:defRPr>
            </a:lvl5pPr>
            <a:lvl6pPr marL="2514600" indent="-228600" eaLnBrk="0" fontAlgn="base" hangingPunct="0">
              <a:spcBef>
                <a:spcPct val="0"/>
              </a:spcBef>
              <a:spcAft>
                <a:spcPct val="0"/>
              </a:spcAft>
              <a:defRPr>
                <a:solidFill>
                  <a:schemeClr val="tx1"/>
                </a:solidFill>
                <a:latin typeface="Garamond" pitchFamily="18" charset="0"/>
                <a:ea typeface="宋体" charset="-122"/>
              </a:defRPr>
            </a:lvl6pPr>
            <a:lvl7pPr marL="2971800" indent="-228600" eaLnBrk="0" fontAlgn="base" hangingPunct="0">
              <a:spcBef>
                <a:spcPct val="0"/>
              </a:spcBef>
              <a:spcAft>
                <a:spcPct val="0"/>
              </a:spcAft>
              <a:defRPr>
                <a:solidFill>
                  <a:schemeClr val="tx1"/>
                </a:solidFill>
                <a:latin typeface="Garamond" pitchFamily="18" charset="0"/>
                <a:ea typeface="宋体" charset="-122"/>
              </a:defRPr>
            </a:lvl7pPr>
            <a:lvl8pPr marL="3429000" indent="-228600" eaLnBrk="0" fontAlgn="base" hangingPunct="0">
              <a:spcBef>
                <a:spcPct val="0"/>
              </a:spcBef>
              <a:spcAft>
                <a:spcPct val="0"/>
              </a:spcAft>
              <a:defRPr>
                <a:solidFill>
                  <a:schemeClr val="tx1"/>
                </a:solidFill>
                <a:latin typeface="Garamond" pitchFamily="18" charset="0"/>
                <a:ea typeface="宋体" charset="-122"/>
              </a:defRPr>
            </a:lvl8pPr>
            <a:lvl9pPr marL="3886200" indent="-228600" eaLnBrk="0" fontAlgn="base" hangingPunct="0">
              <a:spcBef>
                <a:spcPct val="0"/>
              </a:spcBef>
              <a:spcAft>
                <a:spcPct val="0"/>
              </a:spcAft>
              <a:defRPr>
                <a:solidFill>
                  <a:schemeClr val="tx1"/>
                </a:solidFill>
                <a:latin typeface="Garamond" pitchFamily="18" charset="0"/>
                <a:ea typeface="宋体" charset="-122"/>
              </a:defRPr>
            </a:lvl9pPr>
          </a:lstStyle>
          <a:p>
            <a:pPr eaLnBrk="1" hangingPunct="1"/>
            <a:fld id="{E4A1B95B-4EE3-4650-A66A-E6EBD7686E3F}" type="slidenum">
              <a:rPr lang="en-US" altLang="zh-CN" smtClean="0">
                <a:latin typeface="Arial" charset="0"/>
              </a:rPr>
              <a:pPr eaLnBrk="1" hangingPunct="1"/>
              <a:t>1</a:t>
            </a:fld>
            <a:endParaRPr lang="en-US" altLang="zh-CN" smtClean="0">
              <a:latin typeface="Arial"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 y="462568"/>
            <a:ext cx="2339752" cy="2323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50" name="Rectangle 2"/>
          <p:cNvSpPr>
            <a:spLocks noGrp="1" noChangeArrowheads="1"/>
          </p:cNvSpPr>
          <p:nvPr>
            <p:ph type="ctrTitle"/>
          </p:nvPr>
        </p:nvSpPr>
        <p:spPr>
          <a:xfrm>
            <a:off x="2392720" y="1974736"/>
            <a:ext cx="6264696" cy="2592288"/>
          </a:xfrm>
        </p:spPr>
        <p:txBody>
          <a:bodyPr>
            <a:normAutofit fontScale="90000"/>
          </a:bodyPr>
          <a:lstStyle/>
          <a:p>
            <a:pPr algn="l" eaLnBrk="1" hangingPunct="1">
              <a:defRPr/>
            </a:pPr>
            <a:r>
              <a:rPr lang="en-US" altLang="zh-CN" sz="6700" dirty="0" smtClean="0">
                <a:latin typeface="华文新魏" pitchFamily="2" charset="-122"/>
                <a:ea typeface="华文新魏" pitchFamily="2" charset="-122"/>
              </a:rPr>
              <a:t>EE</a:t>
            </a:r>
            <a:r>
              <a:rPr lang="zh-CN" altLang="en-US" sz="6700" dirty="0" smtClean="0">
                <a:latin typeface="华文新魏" pitchFamily="2" charset="-122"/>
                <a:ea typeface="华文新魏" pitchFamily="2" charset="-122"/>
              </a:rPr>
              <a:t>基础与应用</a:t>
            </a:r>
            <a:r>
              <a:rPr lang="en-US" altLang="zh-CN" sz="6000" dirty="0" smtClean="0">
                <a:latin typeface="华文新魏" pitchFamily="2" charset="-122"/>
                <a:ea typeface="华文新魏" pitchFamily="2" charset="-122"/>
              </a:rPr>
              <a:t/>
            </a:r>
            <a:br>
              <a:rPr lang="en-US" altLang="zh-CN" sz="6000" dirty="0" smtClean="0">
                <a:latin typeface="华文新魏" pitchFamily="2" charset="-122"/>
                <a:ea typeface="华文新魏" pitchFamily="2" charset="-122"/>
              </a:rPr>
            </a:br>
            <a:r>
              <a:rPr lang="en-US" altLang="zh-CN" sz="6000" dirty="0" smtClean="0">
                <a:latin typeface="华文新魏" pitchFamily="2" charset="-122"/>
                <a:ea typeface="华文新魏" pitchFamily="2" charset="-122"/>
              </a:rPr>
              <a:t>						</a:t>
            </a:r>
            <a:br>
              <a:rPr lang="en-US" altLang="zh-CN" sz="6000" dirty="0" smtClean="0">
                <a:latin typeface="华文新魏" pitchFamily="2" charset="-122"/>
                <a:ea typeface="华文新魏" pitchFamily="2" charset="-122"/>
              </a:rPr>
            </a:br>
            <a:r>
              <a:rPr lang="en-US" altLang="zh-CN" sz="6000" dirty="0"/>
              <a:t> </a:t>
            </a:r>
            <a:r>
              <a:rPr lang="en-US" altLang="zh-CN" sz="6000" dirty="0" smtClean="0"/>
              <a:t>                 </a:t>
            </a:r>
            <a:r>
              <a:rPr lang="zh-CN" altLang="en-US" sz="4900" dirty="0" smtClean="0"/>
              <a:t>翁秀木</a:t>
            </a:r>
            <a:endParaRPr lang="zh-CN" altLang="en-US" sz="6000" dirty="0" smtClean="0">
              <a:latin typeface="华文新魏" pitchFamily="2" charset="-122"/>
              <a:ea typeface="华文新魏" pitchFamily="2" charset="-122"/>
            </a:endParaRPr>
          </a:p>
        </p:txBody>
      </p:sp>
    </p:spTree>
    <p:extLst>
      <p:ext uri="{BB962C8B-B14F-4D97-AF65-F5344CB8AC3E}">
        <p14:creationId xmlns:p14="http://schemas.microsoft.com/office/powerpoint/2010/main" val="1133903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1" name="Rectangle 11"/>
          <p:cNvSpPr>
            <a:spLocks noChangeArrowheads="1"/>
          </p:cNvSpPr>
          <p:nvPr/>
        </p:nvSpPr>
        <p:spPr bwMode="auto">
          <a:xfrm>
            <a:off x="179512" y="277197"/>
            <a:ext cx="475252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zh-CN" altLang="en-US" sz="4800" smtClean="0">
                <a:latin typeface="华文新魏" pitchFamily="2" charset="-122"/>
                <a:ea typeface="华文新魏" pitchFamily="2" charset="-122"/>
                <a:cs typeface="Times New Roman" pitchFamily="18" charset="0"/>
              </a:rPr>
              <a:t>第一回  </a:t>
            </a:r>
            <a:r>
              <a:rPr lang="zh-CN" altLang="en-US" sz="4800" dirty="0" smtClean="0">
                <a:latin typeface="华文新魏" pitchFamily="2" charset="-122"/>
                <a:ea typeface="华文新魏" pitchFamily="2" charset="-122"/>
                <a:cs typeface="Times New Roman" pitchFamily="18" charset="0"/>
              </a:rPr>
              <a:t>概述</a:t>
            </a:r>
            <a:r>
              <a:rPr lang="zh-CN" altLang="en-US" sz="4800" dirty="0" smtClean="0">
                <a:latin typeface="华文新魏" pitchFamily="2" charset="-122"/>
                <a:ea typeface="华文新魏" pitchFamily="2" charset="-122"/>
              </a:rPr>
              <a:t> </a:t>
            </a:r>
            <a:endParaRPr lang="zh-CN" altLang="en-US" sz="4800" dirty="0">
              <a:latin typeface="华文新魏" pitchFamily="2" charset="-122"/>
              <a:ea typeface="华文新魏" pitchFamily="2" charset="-122"/>
            </a:endParaRPr>
          </a:p>
        </p:txBody>
      </p:sp>
      <p:sp>
        <p:nvSpPr>
          <p:cNvPr id="2" name="灯片编号占位符 1"/>
          <p:cNvSpPr>
            <a:spLocks noGrp="1"/>
          </p:cNvSpPr>
          <p:nvPr>
            <p:ph type="sldNum" sz="quarter" idx="12"/>
          </p:nvPr>
        </p:nvSpPr>
        <p:spPr/>
        <p:txBody>
          <a:bodyPr/>
          <a:lstStyle/>
          <a:p>
            <a:fld id="{FFCAEBA4-45D5-4722-865F-567A2C00532B}" type="slidenum">
              <a:rPr lang="zh-CN" altLang="en-US" smtClean="0"/>
              <a:pPr/>
              <a:t>10</a:t>
            </a:fld>
            <a:endParaRPr lang="zh-CN" altLang="en-US"/>
          </a:p>
        </p:txBody>
      </p:sp>
      <p:sp>
        <p:nvSpPr>
          <p:cNvPr id="4" name="Rectangle 3"/>
          <p:cNvSpPr txBox="1">
            <a:spLocks noChangeArrowheads="1"/>
          </p:cNvSpPr>
          <p:nvPr/>
        </p:nvSpPr>
        <p:spPr>
          <a:xfrm>
            <a:off x="179512" y="1844824"/>
            <a:ext cx="8856984" cy="187220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华文新魏" pitchFamily="2" charset="-122"/>
                <a:ea typeface="华文新魏"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华文新魏" pitchFamily="2" charset="-122"/>
                <a:ea typeface="华文新魏"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华文新魏" pitchFamily="2" charset="-122"/>
                <a:ea typeface="华文新魏"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华文新魏" pitchFamily="2" charset="-122"/>
                <a:ea typeface="华文新魏"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华文新魏" pitchFamily="2" charset="-122"/>
                <a:ea typeface="华文新魏"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ltLang="zh-CN" dirty="0" smtClean="0"/>
              <a:t>Java EE</a:t>
            </a:r>
            <a:r>
              <a:rPr lang="zh-CN" altLang="en-US" dirty="0" smtClean="0"/>
              <a:t>的定义</a:t>
            </a:r>
            <a:endParaRPr lang="en-US" altLang="zh-CN" dirty="0" smtClean="0"/>
          </a:p>
          <a:p>
            <a:pPr>
              <a:defRPr/>
            </a:pPr>
            <a:r>
              <a:rPr lang="en-US" altLang="zh-CN" dirty="0"/>
              <a:t>C/S</a:t>
            </a:r>
            <a:r>
              <a:rPr lang="zh-CN" altLang="en-US" dirty="0" smtClean="0"/>
              <a:t>模型和</a:t>
            </a:r>
            <a:r>
              <a:rPr lang="en-US" altLang="zh-CN" dirty="0"/>
              <a:t>Peer to </a:t>
            </a:r>
            <a:r>
              <a:rPr lang="en-US" altLang="zh-CN" dirty="0" smtClean="0"/>
              <a:t>Peer</a:t>
            </a:r>
            <a:r>
              <a:rPr lang="zh-CN" altLang="en-US" dirty="0" smtClean="0"/>
              <a:t>（</a:t>
            </a:r>
            <a:r>
              <a:rPr lang="zh-CN" altLang="en-US" dirty="0"/>
              <a:t>点对点</a:t>
            </a:r>
            <a:r>
              <a:rPr lang="zh-CN" altLang="en-US" dirty="0" smtClean="0"/>
              <a:t>）</a:t>
            </a:r>
            <a:r>
              <a:rPr lang="zh-CN" altLang="en-US" dirty="0"/>
              <a:t>模式</a:t>
            </a:r>
            <a:endParaRPr lang="en-US" altLang="zh-CN" dirty="0"/>
          </a:p>
          <a:p>
            <a:pPr>
              <a:defRPr/>
            </a:pPr>
            <a:r>
              <a:rPr lang="zh-CN" altLang="en-US" dirty="0" smtClean="0"/>
              <a:t>企业应用程序（</a:t>
            </a:r>
            <a:r>
              <a:rPr lang="en-US" altLang="zh-CN" dirty="0" smtClean="0"/>
              <a:t>enterprise application</a:t>
            </a:r>
            <a:r>
              <a:rPr lang="zh-CN" altLang="en-US" dirty="0" smtClean="0"/>
              <a:t>）的分层</a:t>
            </a:r>
            <a:endParaRPr lang="en-US" altLang="zh-CN" dirty="0" smtClean="0"/>
          </a:p>
          <a:p>
            <a:pPr>
              <a:defRPr/>
            </a:pPr>
            <a:r>
              <a:rPr lang="en-US" altLang="zh-CN" dirty="0"/>
              <a:t>Java EE</a:t>
            </a:r>
            <a:r>
              <a:rPr lang="zh-CN" altLang="en-US" dirty="0"/>
              <a:t>应用实例</a:t>
            </a:r>
            <a:endParaRPr lang="zh-CN" altLang="en-US" dirty="0" smtClean="0"/>
          </a:p>
        </p:txBody>
      </p:sp>
    </p:spTree>
    <p:extLst>
      <p:ext uri="{BB962C8B-B14F-4D97-AF65-F5344CB8AC3E}">
        <p14:creationId xmlns:p14="http://schemas.microsoft.com/office/powerpoint/2010/main" val="36216885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1" name="Rectangle 11"/>
          <p:cNvSpPr>
            <a:spLocks noChangeArrowheads="1"/>
          </p:cNvSpPr>
          <p:nvPr/>
        </p:nvSpPr>
        <p:spPr bwMode="auto">
          <a:xfrm>
            <a:off x="464310" y="178454"/>
            <a:ext cx="2739537"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zh-CN" altLang="en-US" sz="4400" dirty="0" smtClean="0">
                <a:latin typeface="华文新魏" pitchFamily="2" charset="-122"/>
                <a:ea typeface="华文新魏" pitchFamily="2" charset="-122"/>
                <a:cs typeface="Times New Roman" pitchFamily="18" charset="0"/>
              </a:rPr>
              <a:t>学习目标</a:t>
            </a:r>
            <a:r>
              <a:rPr lang="zh-CN" altLang="en-US" sz="4400" dirty="0" smtClean="0">
                <a:latin typeface="华文新魏" pitchFamily="2" charset="-122"/>
                <a:ea typeface="华文新魏" pitchFamily="2" charset="-122"/>
              </a:rPr>
              <a:t> </a:t>
            </a:r>
            <a:endParaRPr lang="zh-CN" altLang="en-US" sz="4400" dirty="0">
              <a:latin typeface="华文新魏" pitchFamily="2" charset="-122"/>
              <a:ea typeface="华文新魏" pitchFamily="2" charset="-122"/>
            </a:endParaRPr>
          </a:p>
        </p:txBody>
      </p:sp>
      <p:sp>
        <p:nvSpPr>
          <p:cNvPr id="5132" name="Rectangle 12"/>
          <p:cNvSpPr>
            <a:spLocks noChangeArrowheads="1"/>
          </p:cNvSpPr>
          <p:nvPr/>
        </p:nvSpPr>
        <p:spPr bwMode="auto">
          <a:xfrm>
            <a:off x="33968" y="1243767"/>
            <a:ext cx="9110032"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342900" indent="-342900">
              <a:lnSpc>
                <a:spcPct val="125000"/>
              </a:lnSpc>
              <a:buFont typeface="Arial" pitchFamily="34" charset="0"/>
              <a:buChar char="•"/>
            </a:pPr>
            <a:r>
              <a:rPr lang="zh-CN" altLang="en-US" sz="3200" dirty="0">
                <a:latin typeface="华文新魏" pitchFamily="2" charset="-122"/>
                <a:ea typeface="华文新魏" pitchFamily="2" charset="-122"/>
              </a:rPr>
              <a:t>掌握为什么</a:t>
            </a:r>
            <a:r>
              <a:rPr lang="zh-CN" altLang="en-US" sz="3200" dirty="0" smtClean="0">
                <a:latin typeface="华文新魏" pitchFamily="2" charset="-122"/>
                <a:ea typeface="华文新魏" pitchFamily="2" charset="-122"/>
              </a:rPr>
              <a:t>要</a:t>
            </a:r>
            <a:r>
              <a:rPr lang="en-US" altLang="zh-CN" sz="3200" dirty="0" smtClean="0">
                <a:latin typeface="华文新魏" pitchFamily="2" charset="-122"/>
                <a:ea typeface="华文新魏" pitchFamily="2" charset="-122"/>
              </a:rPr>
              <a:t>Java EE</a:t>
            </a:r>
          </a:p>
          <a:p>
            <a:pPr marL="342900" indent="-342900">
              <a:lnSpc>
                <a:spcPct val="125000"/>
              </a:lnSpc>
              <a:buFont typeface="Arial" pitchFamily="34" charset="0"/>
              <a:buChar char="•"/>
            </a:pPr>
            <a:r>
              <a:rPr lang="zh-CN" altLang="en-US" sz="3200" dirty="0" smtClean="0">
                <a:latin typeface="华文新魏" pitchFamily="2" charset="-122"/>
                <a:ea typeface="华文新魏" pitchFamily="2" charset="-122"/>
              </a:rPr>
              <a:t>掌握</a:t>
            </a:r>
            <a:r>
              <a:rPr lang="en-US" altLang="zh-CN" sz="3200" dirty="0" smtClean="0">
                <a:latin typeface="华文新魏" pitchFamily="2" charset="-122"/>
                <a:ea typeface="华文新魏" pitchFamily="2" charset="-122"/>
              </a:rPr>
              <a:t>Java EE</a:t>
            </a:r>
            <a:r>
              <a:rPr lang="zh-CN" altLang="en-US" sz="3200" dirty="0" smtClean="0">
                <a:latin typeface="华文新魏" pitchFamily="2" charset="-122"/>
                <a:ea typeface="华文新魏" pitchFamily="2" charset="-122"/>
              </a:rPr>
              <a:t>的定义，掌握</a:t>
            </a:r>
            <a:r>
              <a:rPr lang="en-US" altLang="zh-CN" sz="3200" dirty="0">
                <a:latin typeface="华文新魏" pitchFamily="2" charset="-122"/>
                <a:ea typeface="华文新魏" pitchFamily="2" charset="-122"/>
              </a:rPr>
              <a:t>Java EE</a:t>
            </a:r>
            <a:r>
              <a:rPr lang="zh-CN" altLang="en-US" sz="3200" dirty="0" smtClean="0">
                <a:latin typeface="华文新魏" pitchFamily="2" charset="-122"/>
                <a:ea typeface="华文新魏" pitchFamily="2" charset="-122"/>
              </a:rPr>
              <a:t>与</a:t>
            </a:r>
            <a:r>
              <a:rPr lang="en-US" altLang="zh-CN" sz="3200" dirty="0" smtClean="0">
                <a:latin typeface="华文新魏" pitchFamily="2" charset="-122"/>
                <a:ea typeface="华文新魏" pitchFamily="2" charset="-122"/>
              </a:rPr>
              <a:t>Java SE</a:t>
            </a:r>
            <a:r>
              <a:rPr lang="zh-CN" altLang="en-US" sz="3200" dirty="0" smtClean="0">
                <a:latin typeface="华文新魏" pitchFamily="2" charset="-122"/>
                <a:ea typeface="华文新魏" pitchFamily="2" charset="-122"/>
              </a:rPr>
              <a:t>的区别和联系。</a:t>
            </a:r>
            <a:endParaRPr lang="en-US" altLang="zh-CN" sz="3200" dirty="0" smtClean="0">
              <a:latin typeface="华文新魏" pitchFamily="2" charset="-122"/>
              <a:ea typeface="华文新魏" pitchFamily="2" charset="-122"/>
            </a:endParaRPr>
          </a:p>
          <a:p>
            <a:pPr marL="342900" indent="-342900">
              <a:lnSpc>
                <a:spcPct val="125000"/>
              </a:lnSpc>
              <a:buFont typeface="Arial" pitchFamily="34" charset="0"/>
              <a:buChar char="•"/>
            </a:pPr>
            <a:r>
              <a:rPr lang="zh-CN" altLang="en-US" sz="3200" dirty="0" smtClean="0">
                <a:latin typeface="华文新魏" pitchFamily="2" charset="-122"/>
                <a:ea typeface="华文新魏" pitchFamily="2" charset="-122"/>
              </a:rPr>
              <a:t>掌握</a:t>
            </a:r>
            <a:r>
              <a:rPr lang="en-US" altLang="zh-CN" sz="3200" dirty="0" smtClean="0">
                <a:latin typeface="华文新魏" pitchFamily="2" charset="-122"/>
                <a:ea typeface="华文新魏" pitchFamily="2" charset="-122"/>
              </a:rPr>
              <a:t>C/S</a:t>
            </a:r>
            <a:r>
              <a:rPr lang="zh-CN" altLang="en-US" sz="3200" dirty="0" smtClean="0">
                <a:latin typeface="华文新魏" pitchFamily="2" charset="-122"/>
                <a:ea typeface="华文新魏" pitchFamily="2" charset="-122"/>
              </a:rPr>
              <a:t>模型，了解点对点（</a:t>
            </a:r>
            <a:r>
              <a:rPr lang="en-US" altLang="zh-CN" sz="3200" dirty="0" smtClean="0">
                <a:latin typeface="华文新魏" pitchFamily="2" charset="-122"/>
                <a:ea typeface="华文新魏" pitchFamily="2" charset="-122"/>
              </a:rPr>
              <a:t>Peer to Peer</a:t>
            </a:r>
            <a:r>
              <a:rPr lang="zh-CN" altLang="en-US" sz="3200" dirty="0" smtClean="0">
                <a:latin typeface="华文新魏" pitchFamily="2" charset="-122"/>
                <a:ea typeface="华文新魏" pitchFamily="2" charset="-122"/>
              </a:rPr>
              <a:t>）模型。</a:t>
            </a:r>
            <a:endParaRPr lang="en-US" altLang="zh-CN" sz="3200" dirty="0" smtClean="0">
              <a:latin typeface="华文新魏" pitchFamily="2" charset="-122"/>
              <a:ea typeface="华文新魏" pitchFamily="2" charset="-122"/>
            </a:endParaRPr>
          </a:p>
          <a:p>
            <a:pPr marL="342900" indent="-342900">
              <a:lnSpc>
                <a:spcPct val="125000"/>
              </a:lnSpc>
              <a:buFont typeface="Arial" pitchFamily="34" charset="0"/>
              <a:buChar char="•"/>
            </a:pPr>
            <a:r>
              <a:rPr lang="zh-CN" altLang="en-US" sz="3200" dirty="0" smtClean="0">
                <a:latin typeface="华文新魏" pitchFamily="2" charset="-122"/>
                <a:ea typeface="华文新魏" pitchFamily="2" charset="-122"/>
              </a:rPr>
              <a:t>掌握企业应用程序的分层和各层的作用，了解各层所用的技术。</a:t>
            </a:r>
            <a:endParaRPr lang="en-US" altLang="zh-CN" sz="3200" dirty="0" smtClean="0">
              <a:latin typeface="华文新魏" pitchFamily="2" charset="-122"/>
              <a:ea typeface="华文新魏" pitchFamily="2" charset="-122"/>
            </a:endParaRPr>
          </a:p>
          <a:p>
            <a:pPr marL="342900" indent="-342900">
              <a:lnSpc>
                <a:spcPct val="125000"/>
              </a:lnSpc>
              <a:buFont typeface="Arial" pitchFamily="34" charset="0"/>
              <a:buChar char="•"/>
            </a:pPr>
            <a:r>
              <a:rPr lang="zh-CN" altLang="en-US" sz="3200" dirty="0" smtClean="0">
                <a:latin typeface="华文新魏" pitchFamily="2" charset="-122"/>
                <a:ea typeface="华文新魏" pitchFamily="2" charset="-122"/>
              </a:rPr>
              <a:t>了解</a:t>
            </a:r>
            <a:r>
              <a:rPr lang="en-US" altLang="zh-CN" sz="3200" dirty="0" smtClean="0">
                <a:latin typeface="华文新魏" pitchFamily="2" charset="-122"/>
                <a:ea typeface="华文新魏" pitchFamily="2" charset="-122"/>
              </a:rPr>
              <a:t>Java EE</a:t>
            </a:r>
            <a:r>
              <a:rPr lang="zh-CN" altLang="en-US" sz="3200" dirty="0" smtClean="0">
                <a:latin typeface="华文新魏" pitchFamily="2" charset="-122"/>
                <a:ea typeface="华文新魏" pitchFamily="2" charset="-122"/>
              </a:rPr>
              <a:t>应用实例。</a:t>
            </a:r>
            <a:endParaRPr lang="en-US" altLang="zh-CN" sz="3200" dirty="0">
              <a:latin typeface="华文新魏" pitchFamily="2" charset="-122"/>
              <a:ea typeface="华文新魏" pitchFamily="2" charset="-122"/>
            </a:endParaRPr>
          </a:p>
        </p:txBody>
      </p:sp>
      <p:sp>
        <p:nvSpPr>
          <p:cNvPr id="2" name="灯片编号占位符 1"/>
          <p:cNvSpPr>
            <a:spLocks noGrp="1"/>
          </p:cNvSpPr>
          <p:nvPr>
            <p:ph type="sldNum" sz="quarter" idx="12"/>
          </p:nvPr>
        </p:nvSpPr>
        <p:spPr/>
        <p:txBody>
          <a:bodyPr/>
          <a:lstStyle/>
          <a:p>
            <a:fld id="{FFCAEBA4-45D5-4722-865F-567A2C00532B}" type="slidenum">
              <a:rPr lang="zh-CN" altLang="en-US" smtClean="0"/>
              <a:pPr/>
              <a:t>11</a:t>
            </a:fld>
            <a:endParaRPr lang="zh-CN" altLang="en-US"/>
          </a:p>
        </p:txBody>
      </p:sp>
    </p:spTree>
    <p:extLst>
      <p:ext uri="{BB962C8B-B14F-4D97-AF65-F5344CB8AC3E}">
        <p14:creationId xmlns:p14="http://schemas.microsoft.com/office/powerpoint/2010/main" val="14078052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1" name="Rectangle 11"/>
          <p:cNvSpPr>
            <a:spLocks noChangeArrowheads="1"/>
          </p:cNvSpPr>
          <p:nvPr/>
        </p:nvSpPr>
        <p:spPr bwMode="auto">
          <a:xfrm>
            <a:off x="464310" y="178454"/>
            <a:ext cx="389166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en-US" altLang="zh-CN" sz="4400" dirty="0" smtClean="0">
                <a:latin typeface="华文新魏" pitchFamily="2" charset="-122"/>
                <a:ea typeface="华文新魏" pitchFamily="2" charset="-122"/>
              </a:rPr>
              <a:t>Java EE</a:t>
            </a:r>
            <a:r>
              <a:rPr lang="zh-CN" altLang="en-US" sz="4400" dirty="0" smtClean="0">
                <a:latin typeface="华文新魏" pitchFamily="2" charset="-122"/>
                <a:ea typeface="华文新魏" pitchFamily="2" charset="-122"/>
              </a:rPr>
              <a:t>的定义</a:t>
            </a:r>
            <a:endParaRPr lang="zh-CN" altLang="en-US" sz="4400" dirty="0">
              <a:latin typeface="华文新魏" pitchFamily="2" charset="-122"/>
              <a:ea typeface="华文新魏" pitchFamily="2" charset="-122"/>
            </a:endParaRPr>
          </a:p>
        </p:txBody>
      </p:sp>
      <p:sp>
        <p:nvSpPr>
          <p:cNvPr id="5132" name="Rectangle 12"/>
          <p:cNvSpPr>
            <a:spLocks noChangeArrowheads="1"/>
          </p:cNvSpPr>
          <p:nvPr/>
        </p:nvSpPr>
        <p:spPr bwMode="auto">
          <a:xfrm>
            <a:off x="464743" y="1888586"/>
            <a:ext cx="8539017" cy="668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342900" indent="-342900">
              <a:lnSpc>
                <a:spcPct val="125000"/>
              </a:lnSpc>
              <a:buFont typeface="Arial" pitchFamily="34" charset="0"/>
              <a:buChar char="•"/>
            </a:pPr>
            <a:endParaRPr lang="en-US" altLang="zh-CN" sz="3200" dirty="0">
              <a:latin typeface="华文新魏" pitchFamily="2" charset="-122"/>
              <a:ea typeface="华文新魏" pitchFamily="2" charset="-122"/>
            </a:endParaRPr>
          </a:p>
        </p:txBody>
      </p:sp>
      <p:sp>
        <p:nvSpPr>
          <p:cNvPr id="2" name="灯片编号占位符 1"/>
          <p:cNvSpPr>
            <a:spLocks noGrp="1"/>
          </p:cNvSpPr>
          <p:nvPr>
            <p:ph type="sldNum" sz="quarter" idx="12"/>
          </p:nvPr>
        </p:nvSpPr>
        <p:spPr/>
        <p:txBody>
          <a:bodyPr/>
          <a:lstStyle/>
          <a:p>
            <a:fld id="{FFCAEBA4-45D5-4722-865F-567A2C00532B}" type="slidenum">
              <a:rPr lang="zh-CN" altLang="en-US" smtClean="0"/>
              <a:pPr/>
              <a:t>12</a:t>
            </a:fld>
            <a:endParaRPr lang="zh-CN" altLang="en-US"/>
          </a:p>
        </p:txBody>
      </p:sp>
      <p:sp>
        <p:nvSpPr>
          <p:cNvPr id="5" name="Rectangle 12"/>
          <p:cNvSpPr>
            <a:spLocks noChangeArrowheads="1"/>
          </p:cNvSpPr>
          <p:nvPr/>
        </p:nvSpPr>
        <p:spPr bwMode="auto">
          <a:xfrm>
            <a:off x="471247" y="1628800"/>
            <a:ext cx="8539017"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342900" indent="-342900">
              <a:lnSpc>
                <a:spcPct val="125000"/>
              </a:lnSpc>
              <a:buFont typeface="Arial" pitchFamily="34" charset="0"/>
              <a:buChar char="•"/>
            </a:pPr>
            <a:r>
              <a:rPr lang="en-US" altLang="zh-CN" sz="3200" dirty="0" smtClean="0">
                <a:latin typeface="华文新魏" pitchFamily="2" charset="-122"/>
                <a:ea typeface="华文新魏" pitchFamily="2" charset="-122"/>
              </a:rPr>
              <a:t>Java </a:t>
            </a:r>
            <a:r>
              <a:rPr lang="en-US" altLang="zh-CN" sz="3200" dirty="0">
                <a:latin typeface="华文新魏" pitchFamily="2" charset="-122"/>
                <a:ea typeface="华文新魏" pitchFamily="2" charset="-122"/>
              </a:rPr>
              <a:t>EE=</a:t>
            </a:r>
            <a:r>
              <a:rPr lang="en-US" sz="3200" dirty="0">
                <a:latin typeface="华文新魏" pitchFamily="2" charset="-122"/>
                <a:ea typeface="华文新魏" pitchFamily="2" charset="-122"/>
              </a:rPr>
              <a:t>Java </a:t>
            </a:r>
            <a:r>
              <a:rPr lang="en-US" sz="3200" dirty="0" smtClean="0">
                <a:latin typeface="华文新魏" pitchFamily="2" charset="-122"/>
                <a:ea typeface="华文新魏" pitchFamily="2" charset="-122"/>
              </a:rPr>
              <a:t>Platform</a:t>
            </a:r>
            <a:r>
              <a:rPr lang="zh-CN" altLang="en-US" sz="3200" dirty="0" smtClean="0">
                <a:latin typeface="华文新魏" pitchFamily="2" charset="-122"/>
                <a:ea typeface="华文新魏" pitchFamily="2" charset="-122"/>
              </a:rPr>
              <a:t>，</a:t>
            </a:r>
            <a:r>
              <a:rPr lang="en-US" sz="3200" dirty="0" smtClean="0">
                <a:latin typeface="华文新魏" pitchFamily="2" charset="-122"/>
                <a:ea typeface="华文新魏" pitchFamily="2" charset="-122"/>
              </a:rPr>
              <a:t>Enterprise Edition </a:t>
            </a:r>
            <a:r>
              <a:rPr lang="en-US" altLang="zh-CN" sz="3200" dirty="0" smtClean="0">
                <a:latin typeface="华文新魏" pitchFamily="2" charset="-122"/>
                <a:ea typeface="华文新魏" pitchFamily="2" charset="-122"/>
              </a:rPr>
              <a:t>or Java Enterprise Edition Platform</a:t>
            </a:r>
          </a:p>
          <a:p>
            <a:pPr marL="342900" indent="-342900">
              <a:lnSpc>
                <a:spcPct val="125000"/>
              </a:lnSpc>
              <a:buFont typeface="Arial" pitchFamily="34" charset="0"/>
              <a:buChar char="•"/>
            </a:pPr>
            <a:endParaRPr lang="en-US" altLang="zh-CN" sz="3200" dirty="0">
              <a:latin typeface="华文新魏" pitchFamily="2" charset="-122"/>
              <a:ea typeface="华文新魏" pitchFamily="2" charset="-122"/>
            </a:endParaRPr>
          </a:p>
          <a:p>
            <a:pPr marL="342900" indent="-342900">
              <a:lnSpc>
                <a:spcPct val="125000"/>
              </a:lnSpc>
              <a:buFont typeface="Arial" pitchFamily="34" charset="0"/>
              <a:buChar char="•"/>
            </a:pPr>
            <a:r>
              <a:rPr lang="en-US" altLang="zh-CN" sz="3200" dirty="0" smtClean="0">
                <a:latin typeface="华文新魏" pitchFamily="2" charset="-122"/>
                <a:ea typeface="华文新魏" pitchFamily="2" charset="-122"/>
              </a:rPr>
              <a:t>Java EE Platform = JVM + Java EE API</a:t>
            </a:r>
          </a:p>
          <a:p>
            <a:pPr marL="342900" indent="-342900">
              <a:lnSpc>
                <a:spcPct val="125000"/>
              </a:lnSpc>
              <a:buFont typeface="Arial" pitchFamily="34" charset="0"/>
              <a:buChar char="•"/>
            </a:pPr>
            <a:endParaRPr lang="en-US" altLang="zh-CN" sz="3200" dirty="0">
              <a:latin typeface="华文新魏" pitchFamily="2" charset="-122"/>
              <a:ea typeface="华文新魏" pitchFamily="2" charset="-122"/>
            </a:endParaRPr>
          </a:p>
        </p:txBody>
      </p:sp>
    </p:spTree>
    <p:extLst>
      <p:ext uri="{BB962C8B-B14F-4D97-AF65-F5344CB8AC3E}">
        <p14:creationId xmlns:p14="http://schemas.microsoft.com/office/powerpoint/2010/main" val="33229743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AEBA4-45D5-4722-865F-567A2C00532B}" type="slidenum">
              <a:rPr lang="zh-CN" altLang="en-US" smtClean="0"/>
              <a:pPr/>
              <a:t>13</a:t>
            </a:fld>
            <a:endParaRPr lang="zh-CN"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28" y="1338888"/>
            <a:ext cx="8805924"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78968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AEBA4-45D5-4722-865F-567A2C00532B}" type="slidenum">
              <a:rPr lang="zh-CN" altLang="en-US" smtClean="0"/>
              <a:pPr/>
              <a:t>14</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0768"/>
            <a:ext cx="9144000"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8277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AEBA4-45D5-4722-865F-567A2C00532B}" type="slidenum">
              <a:rPr lang="zh-CN" altLang="en-US" smtClean="0"/>
              <a:pPr/>
              <a:t>15</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072" y="116631"/>
            <a:ext cx="6588224" cy="6226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5542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AEBA4-45D5-4722-865F-567A2C00532B}" type="slidenum">
              <a:rPr lang="zh-CN" altLang="en-US" smtClean="0"/>
              <a:pPr/>
              <a:t>16</a:t>
            </a:fld>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172400" cy="6858000"/>
          </a:xfrm>
          <a:prstGeom prst="rect">
            <a:avLst/>
          </a:prstGeom>
        </p:spPr>
      </p:pic>
    </p:spTree>
    <p:extLst>
      <p:ext uri="{BB962C8B-B14F-4D97-AF65-F5344CB8AC3E}">
        <p14:creationId xmlns:p14="http://schemas.microsoft.com/office/powerpoint/2010/main" val="25991857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AEBA4-45D5-4722-865F-567A2C00532B}" type="slidenum">
              <a:rPr lang="zh-CN" altLang="en-US" smtClean="0"/>
              <a:pPr/>
              <a:t>17</a:t>
            </a:fld>
            <a:endParaRPr lang="zh-CN" altLang="en-US"/>
          </a:p>
        </p:txBody>
      </p:sp>
      <p:sp>
        <p:nvSpPr>
          <p:cNvPr id="3" name="矩形 2"/>
          <p:cNvSpPr/>
          <p:nvPr/>
        </p:nvSpPr>
        <p:spPr>
          <a:xfrm>
            <a:off x="395536" y="764704"/>
            <a:ext cx="8496944" cy="5632311"/>
          </a:xfrm>
          <a:prstGeom prst="rect">
            <a:avLst/>
          </a:prstGeom>
        </p:spPr>
        <p:txBody>
          <a:bodyPr wrap="square">
            <a:spAutoFit/>
          </a:bodyPr>
          <a:lstStyle/>
          <a:p>
            <a:r>
              <a:rPr lang="en-US" sz="4000" dirty="0">
                <a:latin typeface="华文新魏" panose="02010800040101010101" pitchFamily="2" charset="-122"/>
                <a:ea typeface="华文新魏" panose="02010800040101010101" pitchFamily="2" charset="-122"/>
              </a:rPr>
              <a:t>As a platform-independent environment, the Java platform can be </a:t>
            </a:r>
            <a:r>
              <a:rPr lang="en-US" sz="4000" b="1" dirty="0">
                <a:solidFill>
                  <a:srgbClr val="FF0000"/>
                </a:solidFill>
                <a:latin typeface="华文新魏" panose="02010800040101010101" pitchFamily="2" charset="-122"/>
                <a:ea typeface="华文新魏" panose="02010800040101010101" pitchFamily="2" charset="-122"/>
              </a:rPr>
              <a:t>a bit slower</a:t>
            </a:r>
            <a:r>
              <a:rPr lang="en-US" sz="4000" b="1" dirty="0">
                <a:latin typeface="华文新魏" panose="02010800040101010101" pitchFamily="2" charset="-122"/>
                <a:ea typeface="华文新魏" panose="02010800040101010101" pitchFamily="2" charset="-122"/>
              </a:rPr>
              <a:t> than native code</a:t>
            </a:r>
            <a:r>
              <a:rPr lang="en-US" sz="4000" dirty="0">
                <a:latin typeface="华文新魏" panose="02010800040101010101" pitchFamily="2" charset="-122"/>
                <a:ea typeface="华文新魏" panose="02010800040101010101" pitchFamily="2" charset="-122"/>
              </a:rPr>
              <a:t>. </a:t>
            </a:r>
            <a:endParaRPr lang="en-US" sz="4000" dirty="0" smtClean="0">
              <a:latin typeface="华文新魏" panose="02010800040101010101" pitchFamily="2" charset="-122"/>
              <a:ea typeface="华文新魏" panose="02010800040101010101" pitchFamily="2" charset="-122"/>
            </a:endParaRPr>
          </a:p>
          <a:p>
            <a:endParaRPr lang="en-US" sz="4000" dirty="0">
              <a:latin typeface="华文新魏" panose="02010800040101010101" pitchFamily="2" charset="-122"/>
              <a:ea typeface="华文新魏" panose="02010800040101010101" pitchFamily="2" charset="-122"/>
            </a:endParaRPr>
          </a:p>
          <a:p>
            <a:r>
              <a:rPr lang="en-US" sz="4000" dirty="0" smtClean="0">
                <a:latin typeface="华文新魏" panose="02010800040101010101" pitchFamily="2" charset="-122"/>
                <a:ea typeface="华文新魏" panose="02010800040101010101" pitchFamily="2" charset="-122"/>
              </a:rPr>
              <a:t>However</a:t>
            </a:r>
            <a:r>
              <a:rPr lang="en-US" sz="4000" dirty="0">
                <a:latin typeface="华文新魏" panose="02010800040101010101" pitchFamily="2" charset="-122"/>
                <a:ea typeface="华文新魏" panose="02010800040101010101" pitchFamily="2" charset="-122"/>
              </a:rPr>
              <a:t>, advances in compiler and virtual machine technologies are bringing </a:t>
            </a:r>
            <a:r>
              <a:rPr lang="en-US" sz="4000" b="1" dirty="0">
                <a:latin typeface="华文新魏" panose="02010800040101010101" pitchFamily="2" charset="-122"/>
                <a:ea typeface="华文新魏" panose="02010800040101010101" pitchFamily="2" charset="-122"/>
              </a:rPr>
              <a:t>performance</a:t>
            </a:r>
            <a:r>
              <a:rPr lang="en-US" sz="4000" dirty="0">
                <a:latin typeface="华文新魏" panose="02010800040101010101" pitchFamily="2" charset="-122"/>
                <a:ea typeface="华文新魏" panose="02010800040101010101" pitchFamily="2" charset="-122"/>
              </a:rPr>
              <a:t> </a:t>
            </a:r>
            <a:r>
              <a:rPr lang="en-US" sz="4000" b="1" dirty="0">
                <a:solidFill>
                  <a:srgbClr val="FF0000"/>
                </a:solidFill>
                <a:latin typeface="华文新魏" panose="02010800040101010101" pitchFamily="2" charset="-122"/>
                <a:ea typeface="华文新魏" panose="02010800040101010101" pitchFamily="2" charset="-122"/>
              </a:rPr>
              <a:t>close to </a:t>
            </a:r>
            <a:r>
              <a:rPr lang="en-US" sz="4000" dirty="0">
                <a:latin typeface="华文新魏" panose="02010800040101010101" pitchFamily="2" charset="-122"/>
                <a:ea typeface="华文新魏" panose="02010800040101010101" pitchFamily="2" charset="-122"/>
              </a:rPr>
              <a:t>that of </a:t>
            </a:r>
            <a:r>
              <a:rPr lang="en-US" sz="4000" b="1" dirty="0">
                <a:solidFill>
                  <a:srgbClr val="FF0000"/>
                </a:solidFill>
                <a:latin typeface="华文新魏" panose="02010800040101010101" pitchFamily="2" charset="-122"/>
                <a:ea typeface="华文新魏" panose="02010800040101010101" pitchFamily="2" charset="-122"/>
              </a:rPr>
              <a:t>native</a:t>
            </a:r>
            <a:r>
              <a:rPr lang="en-US" sz="4000" b="1" dirty="0">
                <a:latin typeface="华文新魏" panose="02010800040101010101" pitchFamily="2" charset="-122"/>
                <a:ea typeface="华文新魏" panose="02010800040101010101" pitchFamily="2" charset="-122"/>
              </a:rPr>
              <a:t> </a:t>
            </a:r>
            <a:r>
              <a:rPr lang="en-US" sz="4000" b="1" dirty="0">
                <a:solidFill>
                  <a:srgbClr val="FF0000"/>
                </a:solidFill>
                <a:latin typeface="华文新魏" panose="02010800040101010101" pitchFamily="2" charset="-122"/>
                <a:ea typeface="华文新魏" panose="02010800040101010101" pitchFamily="2" charset="-122"/>
              </a:rPr>
              <a:t>code</a:t>
            </a:r>
            <a:r>
              <a:rPr lang="en-US" sz="4000" b="1" dirty="0">
                <a:latin typeface="华文新魏" panose="02010800040101010101" pitchFamily="2" charset="-122"/>
                <a:ea typeface="华文新魏" panose="02010800040101010101" pitchFamily="2" charset="-122"/>
              </a:rPr>
              <a:t> without</a:t>
            </a:r>
            <a:r>
              <a:rPr lang="en-US" sz="4000" dirty="0">
                <a:latin typeface="华文新魏" panose="02010800040101010101" pitchFamily="2" charset="-122"/>
                <a:ea typeface="华文新魏" panose="02010800040101010101" pitchFamily="2" charset="-122"/>
              </a:rPr>
              <a:t> </a:t>
            </a:r>
            <a:r>
              <a:rPr lang="en-US" sz="4000" b="1" dirty="0">
                <a:latin typeface="华文新魏" panose="02010800040101010101" pitchFamily="2" charset="-122"/>
                <a:ea typeface="华文新魏" panose="02010800040101010101" pitchFamily="2" charset="-122"/>
              </a:rPr>
              <a:t>threatening</a:t>
            </a:r>
            <a:r>
              <a:rPr lang="en-US" sz="4000" b="1" dirty="0">
                <a:solidFill>
                  <a:srgbClr val="FF0000"/>
                </a:solidFill>
                <a:latin typeface="华文新魏" panose="02010800040101010101" pitchFamily="2" charset="-122"/>
                <a:ea typeface="华文新魏" panose="02010800040101010101" pitchFamily="2" charset="-122"/>
              </a:rPr>
              <a:t> portability</a:t>
            </a:r>
            <a:r>
              <a:rPr lang="en-US" sz="4000" dirty="0">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41733401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AEBA4-45D5-4722-865F-567A2C00532B}" type="slidenum">
              <a:rPr lang="zh-CN" altLang="en-US" smtClean="0"/>
              <a:pPr/>
              <a:t>18</a:t>
            </a:fld>
            <a:endParaRPr lang="zh-CN" alt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7" y="142838"/>
            <a:ext cx="8762881" cy="6466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11716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AEBA4-45D5-4722-865F-567A2C00532B}" type="slidenum">
              <a:rPr lang="zh-CN" altLang="en-US" smtClean="0"/>
              <a:pPr/>
              <a:t>19</a:t>
            </a:fld>
            <a:endParaRPr lang="zh-CN" altLang="en-US"/>
          </a:p>
        </p:txBody>
      </p:sp>
      <p:sp>
        <p:nvSpPr>
          <p:cNvPr id="3" name="矩形 2"/>
          <p:cNvSpPr/>
          <p:nvPr/>
        </p:nvSpPr>
        <p:spPr>
          <a:xfrm>
            <a:off x="179512" y="44624"/>
            <a:ext cx="8784976" cy="5016758"/>
          </a:xfrm>
          <a:prstGeom prst="rect">
            <a:avLst/>
          </a:prstGeom>
        </p:spPr>
        <p:txBody>
          <a:bodyPr wrap="square">
            <a:spAutoFit/>
          </a:bodyPr>
          <a:lstStyle/>
          <a:p>
            <a:r>
              <a:rPr lang="en-US" sz="4000" dirty="0">
                <a:latin typeface="华文新魏" panose="02010800040101010101" pitchFamily="2" charset="-122"/>
                <a:ea typeface="华文新魏" panose="02010800040101010101" pitchFamily="2" charset="-122"/>
              </a:rPr>
              <a:t>Java </a:t>
            </a:r>
            <a:r>
              <a:rPr lang="en-US" sz="4000" dirty="0" smtClean="0">
                <a:latin typeface="华文新魏" panose="02010800040101010101" pitchFamily="2" charset="-122"/>
                <a:ea typeface="华文新魏" panose="02010800040101010101" pitchFamily="2" charset="-122"/>
              </a:rPr>
              <a:t>EE</a:t>
            </a:r>
            <a:r>
              <a:rPr lang="zh-CN" altLang="en-US" sz="4000" dirty="0" smtClean="0">
                <a:latin typeface="华文新魏" panose="02010800040101010101" pitchFamily="2" charset="-122"/>
                <a:ea typeface="华文新魏" panose="02010800040101010101" pitchFamily="2" charset="-122"/>
              </a:rPr>
              <a:t>与</a:t>
            </a:r>
            <a:r>
              <a:rPr lang="en-US" altLang="zh-CN" sz="4000" dirty="0" smtClean="0">
                <a:latin typeface="华文新魏" panose="02010800040101010101" pitchFamily="2" charset="-122"/>
                <a:ea typeface="华文新魏" panose="02010800040101010101" pitchFamily="2" charset="-122"/>
              </a:rPr>
              <a:t>Java SE</a:t>
            </a:r>
            <a:r>
              <a:rPr lang="zh-CN" altLang="en-US" sz="4000" dirty="0" smtClean="0">
                <a:latin typeface="华文新魏" panose="02010800040101010101" pitchFamily="2" charset="-122"/>
                <a:ea typeface="华文新魏" panose="02010800040101010101" pitchFamily="2" charset="-122"/>
              </a:rPr>
              <a:t>的联系与区别</a:t>
            </a:r>
            <a:endParaRPr lang="en-US" sz="4000" dirty="0">
              <a:latin typeface="华文新魏" panose="02010800040101010101" pitchFamily="2" charset="-122"/>
              <a:ea typeface="华文新魏" panose="02010800040101010101" pitchFamily="2" charset="-122"/>
            </a:endParaRPr>
          </a:p>
          <a:p>
            <a:endParaRPr lang="en-US" sz="4000" dirty="0" smtClean="0">
              <a:latin typeface="华文新魏" panose="02010800040101010101" pitchFamily="2" charset="-122"/>
              <a:ea typeface="华文新魏" panose="02010800040101010101" pitchFamily="2" charset="-122"/>
            </a:endParaRPr>
          </a:p>
          <a:p>
            <a:r>
              <a:rPr lang="en-US" sz="4000" b="1" dirty="0" smtClean="0">
                <a:latin typeface="华文新魏" panose="02010800040101010101" pitchFamily="2" charset="-122"/>
                <a:ea typeface="华文新魏" panose="02010800040101010101" pitchFamily="2" charset="-122"/>
              </a:rPr>
              <a:t>Java </a:t>
            </a:r>
            <a:r>
              <a:rPr lang="en-US" sz="4000" b="1" dirty="0">
                <a:latin typeface="华文新魏" panose="02010800040101010101" pitchFamily="2" charset="-122"/>
                <a:ea typeface="华文新魏" panose="02010800040101010101" pitchFamily="2" charset="-122"/>
              </a:rPr>
              <a:t>EE </a:t>
            </a:r>
            <a:r>
              <a:rPr lang="en-US" sz="4000" dirty="0" smtClean="0">
                <a:latin typeface="华文新魏" panose="02010800040101010101" pitchFamily="2" charset="-122"/>
                <a:ea typeface="华文新魏" panose="02010800040101010101" pitchFamily="2" charset="-122"/>
              </a:rPr>
              <a:t>platform</a:t>
            </a:r>
            <a:r>
              <a:rPr lang="zh-CN" altLang="en-US" sz="4000" dirty="0" smtClean="0">
                <a:latin typeface="华文新魏" panose="02010800040101010101" pitchFamily="2" charset="-122"/>
                <a:ea typeface="华文新魏" panose="02010800040101010101" pitchFamily="2" charset="-122"/>
              </a:rPr>
              <a:t>创建在</a:t>
            </a:r>
            <a:r>
              <a:rPr lang="en-US" sz="4000" b="1" dirty="0" smtClean="0">
                <a:latin typeface="华文新魏" panose="02010800040101010101" pitchFamily="2" charset="-122"/>
                <a:ea typeface="华文新魏" panose="02010800040101010101" pitchFamily="2" charset="-122"/>
              </a:rPr>
              <a:t>Java </a:t>
            </a:r>
            <a:r>
              <a:rPr lang="en-US" sz="4000" b="1" dirty="0">
                <a:latin typeface="华文新魏" panose="02010800040101010101" pitchFamily="2" charset="-122"/>
                <a:ea typeface="华文新魏" panose="02010800040101010101" pitchFamily="2" charset="-122"/>
              </a:rPr>
              <a:t>SE </a:t>
            </a:r>
            <a:r>
              <a:rPr lang="en-US" sz="4000" dirty="0" smtClean="0">
                <a:latin typeface="华文新魏" panose="02010800040101010101" pitchFamily="2" charset="-122"/>
                <a:ea typeface="华文新魏" panose="02010800040101010101" pitchFamily="2" charset="-122"/>
              </a:rPr>
              <a:t>platform</a:t>
            </a:r>
            <a:r>
              <a:rPr lang="zh-CN" altLang="en-US" sz="4000" dirty="0" smtClean="0">
                <a:latin typeface="华文新魏" panose="02010800040101010101" pitchFamily="2" charset="-122"/>
                <a:ea typeface="华文新魏" panose="02010800040101010101" pitchFamily="2" charset="-122"/>
              </a:rPr>
              <a:t>之上</a:t>
            </a:r>
            <a:r>
              <a:rPr lang="en-US" sz="4000" dirty="0" smtClean="0">
                <a:latin typeface="华文新魏" panose="02010800040101010101" pitchFamily="2" charset="-122"/>
                <a:ea typeface="华文新魏" panose="02010800040101010101" pitchFamily="2" charset="-122"/>
              </a:rPr>
              <a:t>. </a:t>
            </a:r>
          </a:p>
          <a:p>
            <a:endParaRPr lang="en-US" sz="4000" dirty="0">
              <a:latin typeface="华文新魏" panose="02010800040101010101" pitchFamily="2" charset="-122"/>
              <a:ea typeface="华文新魏" panose="02010800040101010101" pitchFamily="2" charset="-122"/>
            </a:endParaRPr>
          </a:p>
          <a:p>
            <a:r>
              <a:rPr lang="en-US" sz="4000" dirty="0" smtClean="0">
                <a:latin typeface="华文新魏" panose="02010800040101010101" pitchFamily="2" charset="-122"/>
                <a:ea typeface="华文新魏" panose="02010800040101010101" pitchFamily="2" charset="-122"/>
              </a:rPr>
              <a:t>Java </a:t>
            </a:r>
            <a:r>
              <a:rPr lang="en-US" sz="4000" dirty="0">
                <a:latin typeface="华文新魏" panose="02010800040101010101" pitchFamily="2" charset="-122"/>
                <a:ea typeface="华文新魏" panose="02010800040101010101" pitchFamily="2" charset="-122"/>
              </a:rPr>
              <a:t>EE </a:t>
            </a:r>
            <a:r>
              <a:rPr lang="zh-CN" altLang="en-US" sz="4000" dirty="0" smtClean="0">
                <a:latin typeface="华文新魏" panose="02010800040101010101" pitchFamily="2" charset="-122"/>
                <a:ea typeface="华文新魏" panose="02010800040101010101" pitchFamily="2" charset="-122"/>
              </a:rPr>
              <a:t>提供</a:t>
            </a:r>
            <a:r>
              <a:rPr lang="en-US" altLang="zh-CN" sz="4000" dirty="0" smtClean="0">
                <a:latin typeface="华文新魏" panose="02010800040101010101" pitchFamily="2" charset="-122"/>
                <a:ea typeface="华文新魏" panose="02010800040101010101" pitchFamily="2" charset="-122"/>
              </a:rPr>
              <a:t>API</a:t>
            </a:r>
            <a:r>
              <a:rPr lang="zh-CN" altLang="en-US" sz="4000" dirty="0" smtClean="0">
                <a:latin typeface="华文新魏" panose="02010800040101010101" pitchFamily="2" charset="-122"/>
                <a:ea typeface="华文新魏" panose="02010800040101010101" pitchFamily="2" charset="-122"/>
              </a:rPr>
              <a:t>和运行环境，以开发大型</a:t>
            </a:r>
            <a:r>
              <a:rPr lang="zh-CN" altLang="en-US" sz="4000" dirty="0">
                <a:latin typeface="华文新魏" panose="02010800040101010101" pitchFamily="2" charset="-122"/>
                <a:ea typeface="华文新魏" panose="02010800040101010101" pitchFamily="2" charset="-122"/>
              </a:rPr>
              <a:t>、多层、可伸缩、可靠和安全的网络应用程序</a:t>
            </a:r>
            <a:r>
              <a:rPr lang="zh-CN" altLang="en-US" sz="4000" dirty="0" smtClean="0">
                <a:latin typeface="华文新魏" panose="02010800040101010101" pitchFamily="2" charset="-122"/>
                <a:ea typeface="华文新魏" panose="02010800040101010101" pitchFamily="2" charset="-122"/>
              </a:rPr>
              <a:t>。</a:t>
            </a:r>
            <a:endParaRPr lang="en-US" sz="40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8299115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2</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064"/>
            <a:ext cx="38862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620688"/>
            <a:ext cx="4429125" cy="298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391" y="3631709"/>
            <a:ext cx="3790950" cy="298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2862" y="4502170"/>
            <a:ext cx="1359887"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396966" y="5223120"/>
            <a:ext cx="1530112" cy="646331"/>
          </a:xfrm>
          <a:prstGeom prst="rect">
            <a:avLst/>
          </a:prstGeom>
        </p:spPr>
        <p:txBody>
          <a:bodyPr wrap="square">
            <a:spAutoFit/>
          </a:bodyPr>
          <a:lstStyle/>
          <a:p>
            <a:r>
              <a:rPr lang="en-US" altLang="zh-CN" dirty="0">
                <a:latin typeface="华文新魏" panose="02010800040101010101" pitchFamily="2" charset="-122"/>
                <a:ea typeface="华文新魏" panose="02010800040101010101" pitchFamily="2" charset="-122"/>
              </a:rPr>
              <a:t>Duke, the Java mascot</a:t>
            </a:r>
            <a:endParaRPr lang="zh-CN" altLang="en-US"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1235056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AEBA4-45D5-4722-865F-567A2C00532B}" type="slidenum">
              <a:rPr lang="zh-CN" altLang="en-US" smtClean="0"/>
              <a:pPr/>
              <a:t>20</a:t>
            </a:fld>
            <a:endParaRPr lang="zh-CN" altLang="en-US"/>
          </a:p>
        </p:txBody>
      </p:sp>
      <p:sp>
        <p:nvSpPr>
          <p:cNvPr id="3" name="矩形 2"/>
          <p:cNvSpPr/>
          <p:nvPr/>
        </p:nvSpPr>
        <p:spPr>
          <a:xfrm>
            <a:off x="179512" y="44625"/>
            <a:ext cx="6912768" cy="707886"/>
          </a:xfrm>
          <a:prstGeom prst="rect">
            <a:avLst/>
          </a:prstGeom>
        </p:spPr>
        <p:txBody>
          <a:bodyPr wrap="square">
            <a:spAutoFit/>
          </a:bodyPr>
          <a:lstStyle/>
          <a:p>
            <a:r>
              <a:rPr lang="en-US" sz="4000" dirty="0" smtClean="0">
                <a:latin typeface="华文新魏" panose="02010800040101010101" pitchFamily="2" charset="-122"/>
                <a:ea typeface="华文新魏" panose="02010800040101010101" pitchFamily="2" charset="-122"/>
              </a:rPr>
              <a:t>Java EE 7</a:t>
            </a:r>
            <a:r>
              <a:rPr lang="zh-CN" altLang="en-US" sz="4000" dirty="0">
                <a:latin typeface="华文新魏" panose="02010800040101010101" pitchFamily="2" charset="-122"/>
                <a:ea typeface="华文新魏" panose="02010800040101010101" pitchFamily="2" charset="-122"/>
              </a:rPr>
              <a:t>部分</a:t>
            </a:r>
            <a:r>
              <a:rPr lang="zh-CN" altLang="en-US" sz="4000" dirty="0" smtClean="0">
                <a:latin typeface="华文新魏" panose="02010800040101010101" pitchFamily="2" charset="-122"/>
                <a:ea typeface="华文新魏" panose="02010800040101010101" pitchFamily="2" charset="-122"/>
              </a:rPr>
              <a:t>技术</a:t>
            </a:r>
            <a:endParaRPr lang="en-US" sz="2400" dirty="0">
              <a:latin typeface="华文新魏" panose="02010800040101010101" pitchFamily="2" charset="-122"/>
              <a:ea typeface="华文新魏" panose="02010800040101010101" pitchFamily="2" charset="-122"/>
            </a:endParaRPr>
          </a:p>
        </p:txBody>
      </p:sp>
      <p:sp>
        <p:nvSpPr>
          <p:cNvPr id="4" name="矩形 3"/>
          <p:cNvSpPr/>
          <p:nvPr/>
        </p:nvSpPr>
        <p:spPr>
          <a:xfrm>
            <a:off x="395536" y="758340"/>
            <a:ext cx="8568952" cy="6001643"/>
          </a:xfrm>
          <a:prstGeom prst="rect">
            <a:avLst/>
          </a:prstGeom>
        </p:spPr>
        <p:txBody>
          <a:bodyPr wrap="square">
            <a:spAutoFit/>
          </a:bodyPr>
          <a:lstStyle/>
          <a:p>
            <a:pPr lvl="1"/>
            <a:r>
              <a:rPr lang="en-US" altLang="zh-CN" sz="2400" b="1" dirty="0" smtClean="0">
                <a:latin typeface="华文新魏" panose="02010800040101010101" pitchFamily="2" charset="-122"/>
                <a:ea typeface="华文新魏" panose="02010800040101010101" pitchFamily="2" charset="-122"/>
              </a:rPr>
              <a:t>Java Servlet 3.1</a:t>
            </a:r>
            <a:endParaRPr lang="en-US" sz="2400" b="1" dirty="0">
              <a:latin typeface="华文新魏" panose="02010800040101010101" pitchFamily="2" charset="-122"/>
              <a:ea typeface="华文新魏" panose="02010800040101010101" pitchFamily="2" charset="-122"/>
            </a:endParaRPr>
          </a:p>
          <a:p>
            <a:pPr lvl="1"/>
            <a:r>
              <a:rPr lang="en-US" sz="2400" b="1" dirty="0" err="1">
                <a:latin typeface="华文新魏" panose="02010800040101010101" pitchFamily="2" charset="-122"/>
                <a:ea typeface="华文新魏" panose="02010800040101010101" pitchFamily="2" charset="-122"/>
              </a:rPr>
              <a:t>JavaServer</a:t>
            </a:r>
            <a:r>
              <a:rPr lang="en-US" sz="2400" b="1" dirty="0">
                <a:latin typeface="华文新魏" panose="02010800040101010101" pitchFamily="2" charset="-122"/>
                <a:ea typeface="华文新魏" panose="02010800040101010101" pitchFamily="2" charset="-122"/>
              </a:rPr>
              <a:t> Pages 2.3</a:t>
            </a:r>
          </a:p>
          <a:p>
            <a:pPr lvl="1"/>
            <a:r>
              <a:rPr lang="en-US" altLang="zh-CN" sz="2400" dirty="0" err="1" smtClean="0">
                <a:latin typeface="华文新魏" panose="02010800040101010101" pitchFamily="2" charset="-122"/>
                <a:ea typeface="华文新魏" panose="02010800040101010101" pitchFamily="2" charset="-122"/>
              </a:rPr>
              <a:t>JavaServer</a:t>
            </a:r>
            <a:r>
              <a:rPr lang="en-US" altLang="zh-CN" sz="2400" dirty="0" smtClean="0">
                <a:latin typeface="华文新魏" panose="02010800040101010101" pitchFamily="2" charset="-122"/>
                <a:ea typeface="华文新魏" panose="02010800040101010101" pitchFamily="2" charset="-122"/>
              </a:rPr>
              <a:t> Faces 2.2</a:t>
            </a:r>
          </a:p>
          <a:p>
            <a:pPr lvl="1"/>
            <a:r>
              <a:rPr lang="en-US" sz="2400" dirty="0">
                <a:latin typeface="华文新魏" panose="02010800040101010101" pitchFamily="2" charset="-122"/>
                <a:ea typeface="华文新魏" panose="02010800040101010101" pitchFamily="2" charset="-122"/>
              </a:rPr>
              <a:t>Expression Language </a:t>
            </a:r>
            <a:r>
              <a:rPr lang="en-US" sz="2400" dirty="0" smtClean="0">
                <a:latin typeface="华文新魏" panose="02010800040101010101" pitchFamily="2" charset="-122"/>
                <a:ea typeface="华文新魏" panose="02010800040101010101" pitchFamily="2" charset="-122"/>
              </a:rPr>
              <a:t>3.0</a:t>
            </a:r>
            <a:r>
              <a:rPr lang="zh-CN" altLang="en-US" sz="2400" dirty="0" smtClean="0">
                <a:latin typeface="华文新魏" panose="02010800040101010101" pitchFamily="2" charset="-122"/>
                <a:ea typeface="华文新魏" panose="02010800040101010101" pitchFamily="2" charset="-122"/>
              </a:rPr>
              <a:t>：表达式语言</a:t>
            </a:r>
            <a:endParaRPr lang="en-US" sz="2400" dirty="0" smtClean="0">
              <a:latin typeface="华文新魏" panose="02010800040101010101" pitchFamily="2" charset="-122"/>
              <a:ea typeface="华文新魏" panose="02010800040101010101" pitchFamily="2" charset="-122"/>
            </a:endParaRPr>
          </a:p>
          <a:p>
            <a:pPr lvl="1"/>
            <a:r>
              <a:rPr lang="en-US" sz="2400" b="1" dirty="0" err="1" smtClean="0">
                <a:latin typeface="华文新魏" panose="02010800040101010101" pitchFamily="2" charset="-122"/>
                <a:ea typeface="华文新魏" panose="02010800040101010101" pitchFamily="2" charset="-122"/>
              </a:rPr>
              <a:t>JavaServer</a:t>
            </a:r>
            <a:r>
              <a:rPr lang="en-US" sz="2400" b="1" dirty="0" smtClean="0">
                <a:latin typeface="华文新魏" panose="02010800040101010101" pitchFamily="2" charset="-122"/>
                <a:ea typeface="华文新魏" panose="02010800040101010101" pitchFamily="2" charset="-122"/>
              </a:rPr>
              <a:t> </a:t>
            </a:r>
            <a:r>
              <a:rPr lang="en-US" sz="2400" b="1" dirty="0">
                <a:latin typeface="华文新魏" panose="02010800040101010101" pitchFamily="2" charset="-122"/>
                <a:ea typeface="华文新魏" panose="02010800040101010101" pitchFamily="2" charset="-122"/>
              </a:rPr>
              <a:t>Pages </a:t>
            </a:r>
            <a:r>
              <a:rPr lang="en-US" sz="2400" b="1" dirty="0" smtClean="0">
                <a:latin typeface="华文新魏" panose="02010800040101010101" pitchFamily="2" charset="-122"/>
                <a:ea typeface="华文新魏" panose="02010800040101010101" pitchFamily="2" charset="-122"/>
              </a:rPr>
              <a:t>standard Tag </a:t>
            </a:r>
            <a:r>
              <a:rPr lang="en-US" sz="2400" b="1" dirty="0">
                <a:latin typeface="华文新魏" panose="02010800040101010101" pitchFamily="2" charset="-122"/>
                <a:ea typeface="华文新魏" panose="02010800040101010101" pitchFamily="2" charset="-122"/>
              </a:rPr>
              <a:t>Library </a:t>
            </a:r>
            <a:r>
              <a:rPr lang="en-US" sz="2400" b="1" dirty="0" smtClean="0">
                <a:latin typeface="华文新魏" panose="02010800040101010101" pitchFamily="2" charset="-122"/>
                <a:ea typeface="华文新魏" panose="02010800040101010101" pitchFamily="2" charset="-122"/>
              </a:rPr>
              <a:t>(JSTL) 1.2</a:t>
            </a:r>
          </a:p>
          <a:p>
            <a:pPr lvl="1"/>
            <a:endParaRPr lang="en-US" sz="2400" dirty="0" smtClean="0">
              <a:latin typeface="华文新魏" panose="02010800040101010101" pitchFamily="2" charset="-122"/>
              <a:ea typeface="华文新魏" panose="02010800040101010101" pitchFamily="2" charset="-122"/>
            </a:endParaRPr>
          </a:p>
          <a:p>
            <a:pPr lvl="1"/>
            <a:r>
              <a:rPr lang="en-US" sz="2400" dirty="0" smtClean="0">
                <a:latin typeface="华文新魏" panose="02010800040101010101" pitchFamily="2" charset="-122"/>
                <a:ea typeface="华文新魏" panose="02010800040101010101" pitchFamily="2" charset="-122"/>
              </a:rPr>
              <a:t>Enterprise </a:t>
            </a:r>
            <a:r>
              <a:rPr lang="en-US" sz="2400" dirty="0">
                <a:latin typeface="华文新魏" panose="02010800040101010101" pitchFamily="2" charset="-122"/>
                <a:ea typeface="华文新魏" panose="02010800040101010101" pitchFamily="2" charset="-122"/>
              </a:rPr>
              <a:t>JavaBeans </a:t>
            </a:r>
            <a:r>
              <a:rPr lang="en-US" sz="2400" dirty="0" smtClean="0">
                <a:latin typeface="华文新魏" panose="02010800040101010101" pitchFamily="2" charset="-122"/>
                <a:ea typeface="华文新魏" panose="02010800040101010101" pitchFamily="2" charset="-122"/>
              </a:rPr>
              <a:t>3.2</a:t>
            </a:r>
          </a:p>
          <a:p>
            <a:pPr lvl="1"/>
            <a:r>
              <a:rPr lang="en-US" sz="2400" dirty="0">
                <a:latin typeface="华文新魏" panose="02010800040101010101" pitchFamily="2" charset="-122"/>
                <a:ea typeface="华文新魏" panose="02010800040101010101" pitchFamily="2" charset="-122"/>
              </a:rPr>
              <a:t>Java EE Connector </a:t>
            </a:r>
            <a:r>
              <a:rPr lang="en-US" sz="2400" dirty="0" smtClean="0">
                <a:latin typeface="华文新魏" panose="02010800040101010101" pitchFamily="2" charset="-122"/>
                <a:ea typeface="华文新魏" panose="02010800040101010101" pitchFamily="2" charset="-122"/>
              </a:rPr>
              <a:t>Architecture (JCA) </a:t>
            </a:r>
          </a:p>
          <a:p>
            <a:pPr lvl="1"/>
            <a:r>
              <a:rPr lang="en-US" sz="2400" dirty="0">
                <a:latin typeface="华文新魏" panose="02010800040101010101" pitchFamily="2" charset="-122"/>
                <a:ea typeface="华文新魏" panose="02010800040101010101" pitchFamily="2" charset="-122"/>
              </a:rPr>
              <a:t>Java Persistence </a:t>
            </a:r>
            <a:r>
              <a:rPr lang="en-US" sz="2400" dirty="0" smtClean="0">
                <a:latin typeface="华文新魏" panose="02010800040101010101" pitchFamily="2" charset="-122"/>
                <a:ea typeface="华文新魏" panose="02010800040101010101" pitchFamily="2" charset="-122"/>
              </a:rPr>
              <a:t>2.1</a:t>
            </a:r>
          </a:p>
          <a:p>
            <a:pPr lvl="1"/>
            <a:r>
              <a:rPr lang="en-US" sz="2400" dirty="0">
                <a:latin typeface="华文新魏" panose="02010800040101010101" pitchFamily="2" charset="-122"/>
                <a:ea typeface="华文新魏" panose="02010800040101010101" pitchFamily="2" charset="-122"/>
              </a:rPr>
              <a:t>Java </a:t>
            </a:r>
            <a:r>
              <a:rPr lang="en-US" sz="2400" dirty="0" smtClean="0">
                <a:latin typeface="华文新魏" panose="02010800040101010101" pitchFamily="2" charset="-122"/>
                <a:ea typeface="华文新魏" panose="02010800040101010101" pitchFamily="2" charset="-122"/>
              </a:rPr>
              <a:t>Message </a:t>
            </a:r>
            <a:r>
              <a:rPr lang="en-US" sz="2400" dirty="0">
                <a:latin typeface="华文新魏" panose="02010800040101010101" pitchFamily="2" charset="-122"/>
                <a:ea typeface="华文新魏" panose="02010800040101010101" pitchFamily="2" charset="-122"/>
              </a:rPr>
              <a:t>Service API </a:t>
            </a:r>
            <a:r>
              <a:rPr lang="en-US" sz="2400" dirty="0" smtClean="0">
                <a:latin typeface="华文新魏" panose="02010800040101010101" pitchFamily="2" charset="-122"/>
                <a:ea typeface="华文新魏" panose="02010800040101010101" pitchFamily="2" charset="-122"/>
              </a:rPr>
              <a:t>2.0 </a:t>
            </a:r>
            <a:r>
              <a:rPr lang="zh-CN" altLang="en-US" sz="2400" dirty="0" smtClean="0">
                <a:latin typeface="华文新魏" panose="02010800040101010101" pitchFamily="2" charset="-122"/>
                <a:ea typeface="华文新魏" panose="02010800040101010101" pitchFamily="2" charset="-122"/>
              </a:rPr>
              <a:t>：消息服务</a:t>
            </a:r>
            <a:endParaRPr lang="en-US" altLang="zh-CN" sz="2400" dirty="0" smtClean="0">
              <a:latin typeface="华文新魏" panose="02010800040101010101" pitchFamily="2" charset="-122"/>
              <a:ea typeface="华文新魏" panose="02010800040101010101" pitchFamily="2" charset="-122"/>
            </a:endParaRPr>
          </a:p>
          <a:p>
            <a:pPr lvl="1"/>
            <a:r>
              <a:rPr lang="en-US" sz="2400" dirty="0">
                <a:latin typeface="华文新魏" panose="02010800040101010101" pitchFamily="2" charset="-122"/>
                <a:ea typeface="华文新魏" panose="02010800040101010101" pitchFamily="2" charset="-122"/>
              </a:rPr>
              <a:t>Java API for </a:t>
            </a:r>
            <a:r>
              <a:rPr lang="en-US" sz="2400" dirty="0" err="1">
                <a:latin typeface="华文新魏" panose="02010800040101010101" pitchFamily="2" charset="-122"/>
                <a:ea typeface="华文新魏" panose="02010800040101010101" pitchFamily="2" charset="-122"/>
              </a:rPr>
              <a:t>RESTful</a:t>
            </a:r>
            <a:r>
              <a:rPr lang="en-US" sz="2400" dirty="0">
                <a:latin typeface="华文新魏" panose="02010800040101010101" pitchFamily="2" charset="-122"/>
                <a:ea typeface="华文新魏" panose="02010800040101010101" pitchFamily="2" charset="-122"/>
              </a:rPr>
              <a:t> Web Services (JAX-RS) 2.0</a:t>
            </a:r>
          </a:p>
          <a:p>
            <a:pPr lvl="1"/>
            <a:r>
              <a:rPr lang="en-US" sz="2400" dirty="0">
                <a:latin typeface="华文新魏" panose="02010800040101010101" pitchFamily="2" charset="-122"/>
                <a:ea typeface="华文新魏" panose="02010800040101010101" pitchFamily="2" charset="-122"/>
              </a:rPr>
              <a:t>Java API for XML-Based Web Services (JAX-WS) 2.2</a:t>
            </a:r>
            <a:endParaRPr lang="en-US" sz="2400" dirty="0" smtClean="0">
              <a:latin typeface="华文新魏" panose="02010800040101010101" pitchFamily="2" charset="-122"/>
              <a:ea typeface="华文新魏" panose="02010800040101010101" pitchFamily="2" charset="-122"/>
            </a:endParaRPr>
          </a:p>
          <a:p>
            <a:pPr lvl="1"/>
            <a:r>
              <a:rPr lang="fr-FR" sz="2400" b="1" dirty="0">
                <a:latin typeface="华文新魏" panose="02010800040101010101" pitchFamily="2" charset="-122"/>
                <a:ea typeface="华文新魏" panose="02010800040101010101" pitchFamily="2" charset="-122"/>
              </a:rPr>
              <a:t>Java Transaction API (JTA) </a:t>
            </a:r>
            <a:r>
              <a:rPr lang="fr-FR" sz="2400" b="1" dirty="0" smtClean="0">
                <a:latin typeface="华文新魏" panose="02010800040101010101" pitchFamily="2" charset="-122"/>
                <a:ea typeface="华文新魏" panose="02010800040101010101" pitchFamily="2" charset="-122"/>
              </a:rPr>
              <a:t>1.2  </a:t>
            </a:r>
            <a:r>
              <a:rPr lang="zh-CN" altLang="en-US" sz="2400" b="1" dirty="0" smtClean="0">
                <a:latin typeface="华文新魏" panose="02010800040101010101" pitchFamily="2" charset="-122"/>
                <a:ea typeface="华文新魏" panose="02010800040101010101" pitchFamily="2" charset="-122"/>
              </a:rPr>
              <a:t>：事务</a:t>
            </a:r>
            <a:endParaRPr lang="fr-FR" sz="2400" b="1" dirty="0" smtClean="0">
              <a:latin typeface="华文新魏" panose="02010800040101010101" pitchFamily="2" charset="-122"/>
              <a:ea typeface="华文新魏" panose="02010800040101010101" pitchFamily="2" charset="-122"/>
            </a:endParaRPr>
          </a:p>
          <a:p>
            <a:endParaRPr lang="en-US" sz="2400" dirty="0" smtClean="0">
              <a:latin typeface="华文新魏" panose="02010800040101010101" pitchFamily="2" charset="-122"/>
              <a:ea typeface="华文新魏" panose="02010800040101010101" pitchFamily="2" charset="-122"/>
            </a:endParaRPr>
          </a:p>
          <a:p>
            <a:pPr lvl="1"/>
            <a:r>
              <a:rPr lang="en-US" sz="2400" b="1" dirty="0" smtClean="0">
                <a:latin typeface="华文新魏" panose="02010800040101010101" pitchFamily="2" charset="-122"/>
                <a:ea typeface="华文新魏" panose="02010800040101010101" pitchFamily="2" charset="-122"/>
              </a:rPr>
              <a:t>Java </a:t>
            </a:r>
            <a:r>
              <a:rPr lang="en-US" sz="2400" b="1" dirty="0">
                <a:latin typeface="华文新魏" panose="02010800040101010101" pitchFamily="2" charset="-122"/>
                <a:ea typeface="华文新魏" panose="02010800040101010101" pitchFamily="2" charset="-122"/>
              </a:rPr>
              <a:t>Database Connectivity </a:t>
            </a:r>
            <a:r>
              <a:rPr lang="en-US" sz="2400" b="1" dirty="0" smtClean="0">
                <a:latin typeface="华文新魏" panose="02010800040101010101" pitchFamily="2" charset="-122"/>
                <a:ea typeface="华文新魏" panose="02010800040101010101" pitchFamily="2" charset="-122"/>
              </a:rPr>
              <a:t>(JDBC) 4.0</a:t>
            </a:r>
          </a:p>
          <a:p>
            <a:pPr lvl="1"/>
            <a:r>
              <a:rPr lang="en-US" altLang="zh-CN" sz="2400" b="1" dirty="0">
                <a:latin typeface="华文新魏" panose="02010800040101010101" pitchFamily="2" charset="-122"/>
                <a:ea typeface="华文新魏" panose="02010800040101010101" pitchFamily="2" charset="-122"/>
              </a:rPr>
              <a:t>Java Naming and Directory Interface (JNDI</a:t>
            </a:r>
            <a:r>
              <a:rPr lang="en-US" altLang="zh-CN" sz="2400" b="1" dirty="0" smtClean="0">
                <a:latin typeface="华文新魏" panose="02010800040101010101" pitchFamily="2" charset="-122"/>
                <a:ea typeface="华文新魏" panose="02010800040101010101" pitchFamily="2" charset="-122"/>
              </a:rPr>
              <a:t>)</a:t>
            </a:r>
            <a:endParaRPr lang="en-US" sz="24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6658655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AEBA4-45D5-4722-865F-567A2C00532B}" type="slidenum">
              <a:rPr lang="zh-CN" altLang="en-US" smtClean="0"/>
              <a:pPr/>
              <a:t>21</a:t>
            </a:fld>
            <a:endParaRPr lang="zh-CN" altLang="en-US"/>
          </a:p>
        </p:txBody>
      </p:sp>
      <p:sp>
        <p:nvSpPr>
          <p:cNvPr id="3" name="矩形 2"/>
          <p:cNvSpPr/>
          <p:nvPr/>
        </p:nvSpPr>
        <p:spPr>
          <a:xfrm>
            <a:off x="971600" y="1052736"/>
            <a:ext cx="7511752" cy="4524315"/>
          </a:xfrm>
          <a:prstGeom prst="rect">
            <a:avLst/>
          </a:prstGeom>
        </p:spPr>
        <p:txBody>
          <a:bodyPr wrap="square">
            <a:spAutoFit/>
          </a:bodyPr>
          <a:lstStyle/>
          <a:p>
            <a:r>
              <a:rPr lang="en-US" sz="3200" dirty="0" err="1">
                <a:latin typeface="华文新魏" panose="02010800040101010101" pitchFamily="2" charset="-122"/>
                <a:ea typeface="华文新魏" panose="02010800040101010101" pitchFamily="2" charset="-122"/>
              </a:rPr>
              <a:t>javax.jms</a:t>
            </a:r>
            <a:endParaRPr lang="en-US" sz="3200" dirty="0">
              <a:latin typeface="华文新魏" panose="02010800040101010101" pitchFamily="2" charset="-122"/>
              <a:ea typeface="华文新魏" panose="02010800040101010101" pitchFamily="2" charset="-122"/>
            </a:endParaRPr>
          </a:p>
          <a:p>
            <a:r>
              <a:rPr lang="en-US" sz="3200" dirty="0" err="1">
                <a:latin typeface="华文新魏" panose="02010800040101010101" pitchFamily="2" charset="-122"/>
                <a:ea typeface="华文新魏" panose="02010800040101010101" pitchFamily="2" charset="-122"/>
              </a:rPr>
              <a:t>javax.resource</a:t>
            </a:r>
            <a:r>
              <a:rPr lang="en-US" sz="3200" dirty="0">
                <a:latin typeface="华文新魏" panose="02010800040101010101" pitchFamily="2" charset="-122"/>
                <a:ea typeface="华文新魏" panose="02010800040101010101" pitchFamily="2" charset="-122"/>
              </a:rPr>
              <a:t>  : Java EE Connector API</a:t>
            </a:r>
          </a:p>
          <a:p>
            <a:r>
              <a:rPr lang="en-US" sz="3200" dirty="0" err="1">
                <a:latin typeface="华文新魏" panose="02010800040101010101" pitchFamily="2" charset="-122"/>
                <a:ea typeface="华文新魏" panose="02010800040101010101" pitchFamily="2" charset="-122"/>
              </a:rPr>
              <a:t>javax.servlet</a:t>
            </a:r>
            <a:endParaRPr lang="en-US" sz="3200" dirty="0">
              <a:latin typeface="华文新魏" panose="02010800040101010101" pitchFamily="2" charset="-122"/>
              <a:ea typeface="华文新魏" panose="02010800040101010101" pitchFamily="2" charset="-122"/>
            </a:endParaRPr>
          </a:p>
          <a:p>
            <a:r>
              <a:rPr lang="en-US" sz="3200" dirty="0" err="1">
                <a:latin typeface="华文新魏" panose="02010800040101010101" pitchFamily="2" charset="-122"/>
                <a:ea typeface="华文新魏" panose="02010800040101010101" pitchFamily="2" charset="-122"/>
              </a:rPr>
              <a:t>javax.servlet.http</a:t>
            </a:r>
            <a:endParaRPr lang="en-US" sz="3200" dirty="0">
              <a:latin typeface="华文新魏" panose="02010800040101010101" pitchFamily="2" charset="-122"/>
              <a:ea typeface="华文新魏" panose="02010800040101010101" pitchFamily="2" charset="-122"/>
            </a:endParaRPr>
          </a:p>
          <a:p>
            <a:r>
              <a:rPr lang="en-US" sz="3200" dirty="0" err="1">
                <a:latin typeface="华文新魏" panose="02010800040101010101" pitchFamily="2" charset="-122"/>
                <a:ea typeface="华文新魏" panose="02010800040101010101" pitchFamily="2" charset="-122"/>
              </a:rPr>
              <a:t>javax.servlet.jsp</a:t>
            </a:r>
            <a:r>
              <a:rPr lang="en-US" sz="3200" dirty="0">
                <a:latin typeface="华文新魏" panose="02010800040101010101" pitchFamily="2" charset="-122"/>
                <a:ea typeface="华文新魏" panose="02010800040101010101" pitchFamily="2" charset="-122"/>
              </a:rPr>
              <a:t>   </a:t>
            </a:r>
          </a:p>
          <a:p>
            <a:r>
              <a:rPr lang="en-US" sz="3200" dirty="0" err="1">
                <a:latin typeface="华文新魏" panose="02010800040101010101" pitchFamily="2" charset="-122"/>
                <a:ea typeface="华文新魏" panose="02010800040101010101" pitchFamily="2" charset="-122"/>
              </a:rPr>
              <a:t>javax.servlet.jsp.el</a:t>
            </a:r>
            <a:endParaRPr lang="en-US" sz="3200" dirty="0">
              <a:latin typeface="华文新魏" panose="02010800040101010101" pitchFamily="2" charset="-122"/>
              <a:ea typeface="华文新魏" panose="02010800040101010101" pitchFamily="2" charset="-122"/>
            </a:endParaRPr>
          </a:p>
          <a:p>
            <a:r>
              <a:rPr lang="en-US" sz="3200" dirty="0" err="1">
                <a:latin typeface="华文新魏" panose="02010800040101010101" pitchFamily="2" charset="-122"/>
                <a:ea typeface="华文新魏" panose="02010800040101010101" pitchFamily="2" charset="-122"/>
              </a:rPr>
              <a:t>javax.servlet.jsp.jstl.core</a:t>
            </a:r>
            <a:endParaRPr lang="en-US" sz="3200" dirty="0">
              <a:latin typeface="华文新魏" panose="02010800040101010101" pitchFamily="2" charset="-122"/>
              <a:ea typeface="华文新魏" panose="02010800040101010101" pitchFamily="2" charset="-122"/>
            </a:endParaRPr>
          </a:p>
          <a:p>
            <a:r>
              <a:rPr lang="en-US" sz="3200" dirty="0" err="1">
                <a:latin typeface="华文新魏" panose="02010800040101010101" pitchFamily="2" charset="-122"/>
                <a:ea typeface="华文新魏" panose="02010800040101010101" pitchFamily="2" charset="-122"/>
              </a:rPr>
              <a:t>javax.transaction.xa</a:t>
            </a:r>
            <a:r>
              <a:rPr lang="en-US" sz="3200" dirty="0">
                <a:latin typeface="华文新魏" panose="02010800040101010101" pitchFamily="2" charset="-122"/>
                <a:ea typeface="华文新魏" panose="02010800040101010101" pitchFamily="2" charset="-122"/>
              </a:rPr>
              <a:t> : JTA</a:t>
            </a:r>
          </a:p>
          <a:p>
            <a:r>
              <a:rPr lang="en-US" sz="3200" dirty="0">
                <a:latin typeface="华文新魏" panose="02010800040101010101" pitchFamily="2" charset="-122"/>
                <a:ea typeface="华文新魏" panose="02010800040101010101" pitchFamily="2" charset="-122"/>
              </a:rPr>
              <a:t>javax.xml.ws  : to create web services</a:t>
            </a:r>
          </a:p>
        </p:txBody>
      </p:sp>
      <p:sp>
        <p:nvSpPr>
          <p:cNvPr id="4" name="矩形 3"/>
          <p:cNvSpPr/>
          <p:nvPr/>
        </p:nvSpPr>
        <p:spPr>
          <a:xfrm>
            <a:off x="179512" y="128826"/>
            <a:ext cx="6912768" cy="707886"/>
          </a:xfrm>
          <a:prstGeom prst="rect">
            <a:avLst/>
          </a:prstGeom>
        </p:spPr>
        <p:txBody>
          <a:bodyPr wrap="square">
            <a:spAutoFit/>
          </a:bodyPr>
          <a:lstStyle/>
          <a:p>
            <a:r>
              <a:rPr lang="en-US" sz="4000" dirty="0" smtClean="0">
                <a:latin typeface="华文新魏" panose="02010800040101010101" pitchFamily="2" charset="-122"/>
                <a:ea typeface="华文新魏" panose="02010800040101010101" pitchFamily="2" charset="-122"/>
              </a:rPr>
              <a:t>Java EE 7</a:t>
            </a:r>
            <a:r>
              <a:rPr lang="zh-CN" altLang="en-US" sz="4000" dirty="0" smtClean="0">
                <a:latin typeface="华文新魏" panose="02010800040101010101" pitchFamily="2" charset="-122"/>
                <a:ea typeface="华文新魏" panose="02010800040101010101" pitchFamily="2" charset="-122"/>
              </a:rPr>
              <a:t>部分</a:t>
            </a:r>
            <a:r>
              <a:rPr lang="en-US" altLang="zh-CN" sz="4000" dirty="0" smtClean="0">
                <a:latin typeface="华文新魏" panose="02010800040101010101" pitchFamily="2" charset="-122"/>
                <a:ea typeface="华文新魏" panose="02010800040101010101" pitchFamily="2" charset="-122"/>
              </a:rPr>
              <a:t>API</a:t>
            </a:r>
            <a:r>
              <a:rPr lang="zh-CN" altLang="en-US" sz="4000" dirty="0" smtClean="0">
                <a:latin typeface="华文新魏" panose="02010800040101010101" pitchFamily="2" charset="-122"/>
                <a:ea typeface="华文新魏" panose="02010800040101010101" pitchFamily="2" charset="-122"/>
              </a:rPr>
              <a:t>的</a:t>
            </a:r>
            <a:r>
              <a:rPr lang="en-US" altLang="zh-CN" sz="4000" dirty="0" smtClean="0">
                <a:latin typeface="华文新魏" panose="02010800040101010101" pitchFamily="2" charset="-122"/>
                <a:ea typeface="华文新魏" panose="02010800040101010101" pitchFamily="2" charset="-122"/>
              </a:rPr>
              <a:t>package</a:t>
            </a:r>
            <a:endParaRPr lang="en-US"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0397369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AEBA4-45D5-4722-865F-567A2C00532B}" type="slidenum">
              <a:rPr lang="zh-CN" altLang="en-US" smtClean="0"/>
              <a:pPr/>
              <a:t>22</a:t>
            </a:fld>
            <a:endParaRPr lang="zh-CN"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7" y="1610504"/>
            <a:ext cx="9141993"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a:spLocks noChangeArrowheads="1"/>
          </p:cNvSpPr>
          <p:nvPr/>
        </p:nvSpPr>
        <p:spPr bwMode="auto">
          <a:xfrm>
            <a:off x="357188" y="428625"/>
            <a:ext cx="78581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4000" dirty="0" smtClean="0">
                <a:latin typeface="华文新魏" panose="02010800040101010101" pitchFamily="2" charset="-122"/>
                <a:ea typeface="华文新魏" panose="02010800040101010101" pitchFamily="2" charset="-122"/>
              </a:rPr>
              <a:t>C/S</a:t>
            </a:r>
            <a:r>
              <a:rPr lang="zh-CN" altLang="en-US" sz="4000" dirty="0" smtClean="0">
                <a:latin typeface="华文新魏" panose="02010800040101010101" pitchFamily="2" charset="-122"/>
                <a:ea typeface="华文新魏" panose="02010800040101010101" pitchFamily="2" charset="-122"/>
              </a:rPr>
              <a:t>模型</a:t>
            </a:r>
            <a:r>
              <a:rPr lang="en-US" altLang="zh-CN" sz="4000" dirty="0" smtClean="0">
                <a:latin typeface="华文新魏" panose="02010800040101010101" pitchFamily="2" charset="-122"/>
                <a:ea typeface="华文新魏" panose="02010800040101010101" pitchFamily="2" charset="-122"/>
              </a:rPr>
              <a:t>: </a:t>
            </a:r>
            <a:r>
              <a:rPr lang="zh-CN" altLang="en-US" sz="4000" dirty="0" smtClean="0">
                <a:latin typeface="华文新魏" panose="02010800040101010101" pitchFamily="2" charset="-122"/>
                <a:ea typeface="华文新魏" panose="02010800040101010101" pitchFamily="2" charset="-122"/>
              </a:rPr>
              <a:t>瘦</a:t>
            </a:r>
            <a:r>
              <a:rPr lang="en-US" altLang="zh-CN" sz="4000" dirty="0" smtClean="0">
                <a:latin typeface="华文新魏" panose="02010800040101010101" pitchFamily="2" charset="-122"/>
                <a:ea typeface="华文新魏" panose="02010800040101010101" pitchFamily="2" charset="-122"/>
              </a:rPr>
              <a:t>/</a:t>
            </a:r>
            <a:r>
              <a:rPr lang="zh-CN" altLang="en-US" sz="4000" dirty="0" smtClean="0">
                <a:latin typeface="华文新魏" panose="02010800040101010101" pitchFamily="2" charset="-122"/>
                <a:ea typeface="华文新魏" panose="02010800040101010101" pitchFamily="2" charset="-122"/>
              </a:rPr>
              <a:t>肥客户端</a:t>
            </a:r>
            <a:endParaRPr lang="zh-CN" altLang="en-US" sz="40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5404347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250509" y="123825"/>
            <a:ext cx="72018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3600" dirty="0" smtClean="0">
                <a:latin typeface="华文新魏" panose="02010800040101010101" pitchFamily="2" charset="-122"/>
                <a:ea typeface="华文新魏" panose="02010800040101010101" pitchFamily="2" charset="-122"/>
              </a:rPr>
              <a:t>C/S</a:t>
            </a:r>
            <a:r>
              <a:rPr lang="zh-CN" altLang="en-US" sz="3600" dirty="0" smtClean="0">
                <a:latin typeface="华文新魏" panose="02010800040101010101" pitchFamily="2" charset="-122"/>
                <a:ea typeface="华文新魏" panose="02010800040101010101" pitchFamily="2" charset="-122"/>
              </a:rPr>
              <a:t>模型：本机应用程序客户端，</a:t>
            </a:r>
            <a:r>
              <a:rPr lang="en-US" altLang="zh-CN" sz="3600" dirty="0" smtClean="0">
                <a:latin typeface="华文新魏" panose="02010800040101010101" pitchFamily="2" charset="-122"/>
                <a:ea typeface="华文新魏" panose="02010800040101010101" pitchFamily="2" charset="-122"/>
              </a:rPr>
              <a:t>or</a:t>
            </a:r>
            <a:r>
              <a:rPr lang="zh-CN" altLang="en-US" sz="3600" dirty="0" smtClean="0">
                <a:latin typeface="华文新魏" panose="02010800040101010101" pitchFamily="2" charset="-122"/>
                <a:ea typeface="华文新魏" panose="02010800040101010101" pitchFamily="2" charset="-122"/>
              </a:rPr>
              <a:t>浏览器客户端</a:t>
            </a:r>
            <a:r>
              <a:rPr lang="en-US" altLang="zh-CN" sz="3600" dirty="0" smtClean="0">
                <a:latin typeface="华文新魏" panose="02010800040101010101" pitchFamily="2" charset="-122"/>
                <a:ea typeface="华文新魏" panose="02010800040101010101" pitchFamily="2" charset="-122"/>
              </a:rPr>
              <a:t>+</a:t>
            </a:r>
            <a:r>
              <a:rPr lang="zh-CN" altLang="en-US" sz="3600" dirty="0" smtClean="0">
                <a:latin typeface="华文新魏" panose="02010800040101010101" pitchFamily="2" charset="-122"/>
                <a:ea typeface="华文新魏" panose="02010800040101010101" pitchFamily="2" charset="-122"/>
              </a:rPr>
              <a:t>服务器（ 即</a:t>
            </a:r>
            <a:r>
              <a:rPr lang="en-US" altLang="zh-CN" sz="3600" dirty="0" smtClean="0">
                <a:latin typeface="华文新魏" panose="02010800040101010101" pitchFamily="2" charset="-122"/>
                <a:ea typeface="华文新魏" panose="02010800040101010101" pitchFamily="2" charset="-122"/>
              </a:rPr>
              <a:t>B/S</a:t>
            </a:r>
            <a:r>
              <a:rPr lang="zh-CN" altLang="en-US" sz="3600" dirty="0" smtClean="0">
                <a:latin typeface="华文新魏" panose="02010800040101010101" pitchFamily="2" charset="-122"/>
                <a:ea typeface="华文新魏" panose="02010800040101010101" pitchFamily="2" charset="-122"/>
              </a:rPr>
              <a:t>）</a:t>
            </a:r>
            <a:endParaRPr lang="zh-CN" altLang="en-US" sz="3600" dirty="0">
              <a:latin typeface="华文新魏" panose="02010800040101010101" pitchFamily="2" charset="-122"/>
              <a:ea typeface="华文新魏" panose="02010800040101010101" pitchFamily="2" charset="-122"/>
            </a:endParaRPr>
          </a:p>
        </p:txBody>
      </p:sp>
      <p:pic>
        <p:nvPicPr>
          <p:cNvPr id="4099" name="Picture 2"/>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07505" y="1381090"/>
            <a:ext cx="8928992" cy="4708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FFCAEBA4-45D5-4722-865F-567A2C00532B}" type="slidenum">
              <a:rPr lang="zh-CN" altLang="en-US" smtClean="0"/>
              <a:pPr/>
              <a:t>23</a:t>
            </a:fld>
            <a:endParaRPr lang="zh-CN" altLang="en-US"/>
          </a:p>
        </p:txBody>
      </p:sp>
    </p:spTree>
    <p:extLst>
      <p:ext uri="{BB962C8B-B14F-4D97-AF65-F5344CB8AC3E}">
        <p14:creationId xmlns:p14="http://schemas.microsoft.com/office/powerpoint/2010/main" val="41542971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512" y="53752"/>
            <a:ext cx="8229600" cy="1143000"/>
          </a:xfrm>
        </p:spPr>
        <p:txBody>
          <a:bodyPr>
            <a:normAutofit/>
          </a:bodyPr>
          <a:lstStyle/>
          <a:p>
            <a:pPr algn="l"/>
            <a:r>
              <a:rPr lang="zh-CN" altLang="en-US" sz="3600" dirty="0"/>
              <a:t>富互联网程序 </a:t>
            </a:r>
            <a:r>
              <a:rPr lang="en-US" altLang="zh-CN" sz="3600" dirty="0"/>
              <a:t>Rich Internet </a:t>
            </a:r>
            <a:r>
              <a:rPr lang="en-US" altLang="zh-CN" sz="3600" dirty="0" smtClean="0"/>
              <a:t>Application</a:t>
            </a:r>
            <a:endParaRPr lang="en-US" sz="3600" dirty="0"/>
          </a:p>
        </p:txBody>
      </p:sp>
      <p:sp>
        <p:nvSpPr>
          <p:cNvPr id="3" name="内容占位符 2"/>
          <p:cNvSpPr>
            <a:spLocks noGrp="1"/>
          </p:cNvSpPr>
          <p:nvPr>
            <p:ph idx="1"/>
          </p:nvPr>
        </p:nvSpPr>
        <p:spPr>
          <a:xfrm>
            <a:off x="323528" y="1124744"/>
            <a:ext cx="8229600" cy="4525963"/>
          </a:xfrm>
        </p:spPr>
        <p:txBody>
          <a:bodyPr/>
          <a:lstStyle/>
          <a:p>
            <a:r>
              <a:rPr lang="zh-CN" altLang="en-US" sz="2800" dirty="0" smtClean="0"/>
              <a:t>为让客户得到更好的应用程序体验，把一些功能放在客户端能完成，比如多媒体播放、缓存、</a:t>
            </a:r>
            <a:r>
              <a:rPr lang="en-US" altLang="zh-CN" sz="2800" dirty="0" smtClean="0"/>
              <a:t>2d/3d</a:t>
            </a:r>
            <a:r>
              <a:rPr lang="zh-CN" altLang="en-US" sz="2800" dirty="0" smtClean="0"/>
              <a:t>游戏等，从而</a:t>
            </a:r>
            <a:r>
              <a:rPr lang="zh-CN" altLang="en-US" sz="2800" dirty="0" smtClean="0">
                <a:solidFill>
                  <a:srgbClr val="FF0000"/>
                </a:solidFill>
              </a:rPr>
              <a:t>减少</a:t>
            </a:r>
            <a:r>
              <a:rPr lang="zh-CN" altLang="en-US" sz="2800" dirty="0" smtClean="0"/>
              <a:t>访问服务器时的</a:t>
            </a:r>
            <a:r>
              <a:rPr lang="zh-CN" altLang="en-US" sz="2800" dirty="0" smtClean="0">
                <a:solidFill>
                  <a:srgbClr val="FF0000"/>
                </a:solidFill>
              </a:rPr>
              <a:t>网络调用消耗</a:t>
            </a:r>
            <a:r>
              <a:rPr lang="zh-CN" altLang="en-US" sz="2800" dirty="0" smtClean="0"/>
              <a:t>。</a:t>
            </a:r>
            <a:endParaRPr lang="en-US" altLang="zh-CN" sz="2800" dirty="0" smtClean="0"/>
          </a:p>
          <a:p>
            <a:endParaRPr lang="en-US" sz="2800" dirty="0"/>
          </a:p>
          <a:p>
            <a:r>
              <a:rPr lang="en-US" sz="2800" dirty="0" smtClean="0"/>
              <a:t>RIA</a:t>
            </a:r>
            <a:r>
              <a:rPr lang="zh-CN" altLang="en-US" sz="2800" dirty="0" smtClean="0"/>
              <a:t>运行可在</a:t>
            </a:r>
            <a:r>
              <a:rPr lang="en-US" altLang="zh-CN" sz="2800" dirty="0" smtClean="0"/>
              <a:t>Browser</a:t>
            </a:r>
            <a:r>
              <a:rPr lang="zh-CN" altLang="en-US" sz="2800" dirty="0" smtClean="0"/>
              <a:t>内（作为插件或用</a:t>
            </a:r>
            <a:r>
              <a:rPr lang="en-US" altLang="zh-CN" sz="2800" dirty="0" smtClean="0"/>
              <a:t>HTML5</a:t>
            </a:r>
            <a:r>
              <a:rPr lang="zh-CN" altLang="en-US" sz="2800" dirty="0" smtClean="0"/>
              <a:t>），也可独立于</a:t>
            </a:r>
            <a:r>
              <a:rPr lang="en-US" altLang="zh-CN" sz="2800" dirty="0" smtClean="0"/>
              <a:t>Browser</a:t>
            </a:r>
            <a:r>
              <a:rPr lang="zh-CN" altLang="en-US" sz="2800" dirty="0" smtClean="0"/>
              <a:t>，类似传统的本地客户端程序。</a:t>
            </a:r>
            <a:endParaRPr lang="en-US" altLang="zh-CN" sz="2800" dirty="0" smtClean="0"/>
          </a:p>
          <a:p>
            <a:endParaRPr lang="en-US" sz="2800" dirty="0"/>
          </a:p>
          <a:p>
            <a:r>
              <a:rPr lang="zh-CN" altLang="en-US" sz="2800" dirty="0" smtClean="0"/>
              <a:t>主要</a:t>
            </a:r>
            <a:r>
              <a:rPr lang="en-US" altLang="zh-CN" sz="2800" dirty="0" smtClean="0"/>
              <a:t>RIA</a:t>
            </a:r>
            <a:r>
              <a:rPr lang="zh-CN" altLang="en-US" sz="2800" dirty="0" smtClean="0"/>
              <a:t>平台：</a:t>
            </a:r>
            <a:r>
              <a:rPr lang="en-US" altLang="zh-CN" sz="2800" dirty="0"/>
              <a:t>Adobe's AIR, Microsoft's Silverlight and Oracle's </a:t>
            </a:r>
            <a:r>
              <a:rPr lang="en-US" altLang="zh-CN" sz="2800" dirty="0" err="1"/>
              <a:t>JavaFX</a:t>
            </a:r>
            <a:endParaRPr lang="en-US" sz="2800" dirty="0"/>
          </a:p>
          <a:p>
            <a:endParaRPr lang="en-US" sz="2800" dirty="0"/>
          </a:p>
        </p:txBody>
      </p:sp>
      <p:sp>
        <p:nvSpPr>
          <p:cNvPr id="4" name="灯片编号占位符 3"/>
          <p:cNvSpPr>
            <a:spLocks noGrp="1"/>
          </p:cNvSpPr>
          <p:nvPr>
            <p:ph type="sldNum" sz="quarter" idx="12"/>
          </p:nvPr>
        </p:nvSpPr>
        <p:spPr/>
        <p:txBody>
          <a:bodyPr/>
          <a:lstStyle/>
          <a:p>
            <a:fld id="{FFCAEBA4-45D5-4722-865F-567A2C00532B}" type="slidenum">
              <a:rPr lang="zh-CN" altLang="en-US" smtClean="0"/>
              <a:pPr/>
              <a:t>24</a:t>
            </a:fld>
            <a:endParaRPr lang="zh-CN" altLang="en-US" dirty="0"/>
          </a:p>
        </p:txBody>
      </p:sp>
    </p:spTree>
    <p:extLst>
      <p:ext uri="{BB962C8B-B14F-4D97-AF65-F5344CB8AC3E}">
        <p14:creationId xmlns:p14="http://schemas.microsoft.com/office/powerpoint/2010/main" val="3865348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88640"/>
            <a:ext cx="8229600" cy="1143000"/>
          </a:xfrm>
        </p:spPr>
        <p:txBody>
          <a:bodyPr>
            <a:normAutofit/>
          </a:bodyPr>
          <a:lstStyle/>
          <a:p>
            <a:pPr algn="l"/>
            <a:r>
              <a:rPr lang="zh-CN" altLang="en-US" sz="3600" dirty="0"/>
              <a:t>富互联网程序 </a:t>
            </a:r>
            <a:r>
              <a:rPr lang="en-US" altLang="zh-CN" sz="3600" dirty="0"/>
              <a:t>Rich Internet </a:t>
            </a:r>
            <a:r>
              <a:rPr lang="en-US" altLang="zh-CN" sz="3600" dirty="0" smtClean="0"/>
              <a:t>Application</a:t>
            </a:r>
            <a:endParaRPr lang="en-US" sz="3600" dirty="0"/>
          </a:p>
        </p:txBody>
      </p:sp>
      <p:sp>
        <p:nvSpPr>
          <p:cNvPr id="3" name="内容占位符 2"/>
          <p:cNvSpPr>
            <a:spLocks noGrp="1"/>
          </p:cNvSpPr>
          <p:nvPr>
            <p:ph idx="1"/>
          </p:nvPr>
        </p:nvSpPr>
        <p:spPr>
          <a:xfrm>
            <a:off x="539552" y="1700808"/>
            <a:ext cx="8229600" cy="4525963"/>
          </a:xfrm>
        </p:spPr>
        <p:txBody>
          <a:bodyPr/>
          <a:lstStyle/>
          <a:p>
            <a:r>
              <a:rPr lang="en-US" dirty="0" err="1" smtClean="0"/>
              <a:t>JavaFX</a:t>
            </a:r>
            <a:r>
              <a:rPr lang="zh-CN" altLang="en-US" dirty="0" smtClean="0"/>
              <a:t>是一种富客户端平台（</a:t>
            </a:r>
            <a:r>
              <a:rPr lang="en-US" altLang="zh-CN" dirty="0" smtClean="0"/>
              <a:t>rich client platform</a:t>
            </a:r>
            <a:r>
              <a:rPr lang="zh-CN" altLang="en-US" dirty="0" smtClean="0"/>
              <a:t>），它目的是为了给企业应用程序提供一个轻量级、速度更快的</a:t>
            </a:r>
            <a:r>
              <a:rPr lang="en-US" altLang="zh-CN" dirty="0" smtClean="0"/>
              <a:t>Java</a:t>
            </a:r>
            <a:r>
              <a:rPr lang="zh-CN" altLang="en-US" dirty="0" smtClean="0"/>
              <a:t>用户界面。</a:t>
            </a:r>
            <a:endParaRPr lang="en-US" altLang="zh-CN" dirty="0" smtClean="0"/>
          </a:p>
          <a:p>
            <a:endParaRPr lang="en-US" altLang="zh-CN" dirty="0"/>
          </a:p>
          <a:p>
            <a:r>
              <a:rPr lang="en-US" altLang="zh-CN" dirty="0" err="1" smtClean="0"/>
              <a:t>JavaFX</a:t>
            </a:r>
            <a:r>
              <a:rPr lang="en-US" dirty="0" smtClean="0"/>
              <a:t> </a:t>
            </a:r>
            <a:r>
              <a:rPr lang="zh-CN" altLang="en-US" dirty="0" smtClean="0"/>
              <a:t>可以调用本地系统的功能，也可以无缝连接到服务器端的应用程序。</a:t>
            </a:r>
            <a:endParaRPr lang="en-US" dirty="0"/>
          </a:p>
          <a:p>
            <a:endParaRPr lang="en-US" dirty="0"/>
          </a:p>
        </p:txBody>
      </p:sp>
      <p:sp>
        <p:nvSpPr>
          <p:cNvPr id="4" name="灯片编号占位符 3"/>
          <p:cNvSpPr>
            <a:spLocks noGrp="1"/>
          </p:cNvSpPr>
          <p:nvPr>
            <p:ph type="sldNum" sz="quarter" idx="12"/>
          </p:nvPr>
        </p:nvSpPr>
        <p:spPr/>
        <p:txBody>
          <a:bodyPr/>
          <a:lstStyle/>
          <a:p>
            <a:fld id="{FFCAEBA4-45D5-4722-865F-567A2C00532B}" type="slidenum">
              <a:rPr lang="zh-CN" altLang="en-US" smtClean="0"/>
              <a:pPr/>
              <a:t>25</a:t>
            </a:fld>
            <a:endParaRPr lang="zh-CN" altLang="en-US" dirty="0"/>
          </a:p>
        </p:txBody>
      </p:sp>
    </p:spTree>
    <p:extLst>
      <p:ext uri="{BB962C8B-B14F-4D97-AF65-F5344CB8AC3E}">
        <p14:creationId xmlns:p14="http://schemas.microsoft.com/office/powerpoint/2010/main" val="35056713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263" y="260648"/>
            <a:ext cx="8229600" cy="1143000"/>
          </a:xfrm>
        </p:spPr>
        <p:txBody>
          <a:bodyPr>
            <a:normAutofit/>
          </a:bodyPr>
          <a:lstStyle/>
          <a:p>
            <a:r>
              <a:rPr lang="en-US" sz="4000" dirty="0" smtClean="0"/>
              <a:t>C/S</a:t>
            </a:r>
            <a:r>
              <a:rPr lang="zh-CN" altLang="en-US" sz="4000" dirty="0" smtClean="0"/>
              <a:t>（左）</a:t>
            </a:r>
            <a:r>
              <a:rPr lang="en-US" altLang="zh-CN" sz="4000" dirty="0" smtClean="0"/>
              <a:t>vs. peer to peer</a:t>
            </a:r>
            <a:r>
              <a:rPr lang="zh-CN" altLang="en-US" sz="4000" dirty="0" smtClean="0"/>
              <a:t>（右）</a:t>
            </a:r>
            <a:endParaRPr lang="en-US" sz="4000" dirty="0"/>
          </a:p>
        </p:txBody>
      </p:sp>
      <p:sp>
        <p:nvSpPr>
          <p:cNvPr id="4" name="灯片编号占位符 3"/>
          <p:cNvSpPr>
            <a:spLocks noGrp="1"/>
          </p:cNvSpPr>
          <p:nvPr>
            <p:ph type="sldNum" sz="quarter" idx="12"/>
          </p:nvPr>
        </p:nvSpPr>
        <p:spPr/>
        <p:txBody>
          <a:bodyPr/>
          <a:lstStyle/>
          <a:p>
            <a:fld id="{FFCAEBA4-45D5-4722-865F-567A2C00532B}" type="slidenum">
              <a:rPr lang="zh-CN" altLang="en-US" smtClean="0"/>
              <a:pPr/>
              <a:t>26</a:t>
            </a:fld>
            <a:endParaRPr lang="zh-CN"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869" y="1685177"/>
            <a:ext cx="4243636" cy="381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3" y="1685177"/>
            <a:ext cx="4420568" cy="381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61247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27</a:t>
            </a:fld>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64" y="188640"/>
            <a:ext cx="7056784" cy="6149057"/>
          </a:xfrm>
          <a:prstGeom prst="rect">
            <a:avLst/>
          </a:prstGeom>
        </p:spPr>
      </p:pic>
    </p:spTree>
    <p:extLst>
      <p:ext uri="{BB962C8B-B14F-4D97-AF65-F5344CB8AC3E}">
        <p14:creationId xmlns:p14="http://schemas.microsoft.com/office/powerpoint/2010/main" val="42473648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28</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424" y="692696"/>
            <a:ext cx="8453468" cy="5790420"/>
          </a:xfrm>
          <a:prstGeom prst="rect">
            <a:avLst/>
          </a:prstGeom>
        </p:spPr>
      </p:pic>
      <p:sp>
        <p:nvSpPr>
          <p:cNvPr id="6" name="标题 1"/>
          <p:cNvSpPr>
            <a:spLocks noGrp="1"/>
          </p:cNvSpPr>
          <p:nvPr>
            <p:ph type="title"/>
          </p:nvPr>
        </p:nvSpPr>
        <p:spPr>
          <a:xfrm>
            <a:off x="467544" y="148680"/>
            <a:ext cx="5688632" cy="576064"/>
          </a:xfrm>
        </p:spPr>
        <p:txBody>
          <a:bodyPr>
            <a:normAutofit fontScale="90000"/>
          </a:bodyPr>
          <a:lstStyle/>
          <a:p>
            <a:pPr algn="l"/>
            <a:r>
              <a:rPr lang="en-US" sz="3200" dirty="0" smtClean="0"/>
              <a:t>Java EE</a:t>
            </a:r>
            <a:r>
              <a:rPr lang="zh-CN" altLang="en-US" sz="3200" dirty="0" smtClean="0"/>
              <a:t>应用程序的分层结构</a:t>
            </a:r>
            <a:endParaRPr lang="en-US" sz="3200" dirty="0"/>
          </a:p>
        </p:txBody>
      </p:sp>
    </p:spTree>
    <p:extLst>
      <p:ext uri="{BB962C8B-B14F-4D97-AF65-F5344CB8AC3E}">
        <p14:creationId xmlns:p14="http://schemas.microsoft.com/office/powerpoint/2010/main" val="39598797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3" y="908720"/>
            <a:ext cx="9112251" cy="5040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1"/>
          <p:cNvSpPr>
            <a:spLocks noGrp="1"/>
          </p:cNvSpPr>
          <p:nvPr>
            <p:ph type="title"/>
          </p:nvPr>
        </p:nvSpPr>
        <p:spPr>
          <a:xfrm>
            <a:off x="467544" y="148680"/>
            <a:ext cx="5688632" cy="576064"/>
          </a:xfrm>
        </p:spPr>
        <p:txBody>
          <a:bodyPr>
            <a:normAutofit fontScale="90000"/>
          </a:bodyPr>
          <a:lstStyle/>
          <a:p>
            <a:pPr algn="l"/>
            <a:r>
              <a:rPr lang="en-US" sz="3200" dirty="0" smtClean="0"/>
              <a:t>Java EE</a:t>
            </a:r>
            <a:r>
              <a:rPr lang="zh-CN" altLang="en-US" sz="3200" dirty="0" smtClean="0"/>
              <a:t>应用程序的分层结构</a:t>
            </a:r>
            <a:endParaRPr lang="en-US" sz="3200" dirty="0"/>
          </a:p>
        </p:txBody>
      </p:sp>
      <p:sp>
        <p:nvSpPr>
          <p:cNvPr id="2" name="灯片编号占位符 1"/>
          <p:cNvSpPr>
            <a:spLocks noGrp="1"/>
          </p:cNvSpPr>
          <p:nvPr>
            <p:ph type="sldNum" sz="quarter" idx="12"/>
          </p:nvPr>
        </p:nvSpPr>
        <p:spPr/>
        <p:txBody>
          <a:bodyPr/>
          <a:lstStyle/>
          <a:p>
            <a:fld id="{FFCAEBA4-45D5-4722-865F-567A2C00532B}" type="slidenum">
              <a:rPr lang="zh-CN" altLang="en-US" smtClean="0"/>
              <a:pPr/>
              <a:t>29</a:t>
            </a:fld>
            <a:endParaRPr lang="zh-CN" altLang="en-US"/>
          </a:p>
        </p:txBody>
      </p:sp>
    </p:spTree>
    <p:extLst>
      <p:ext uri="{BB962C8B-B14F-4D97-AF65-F5344CB8AC3E}">
        <p14:creationId xmlns:p14="http://schemas.microsoft.com/office/powerpoint/2010/main" val="3276705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499176" cy="778098"/>
          </a:xfrm>
        </p:spPr>
        <p:txBody>
          <a:bodyPr/>
          <a:lstStyle/>
          <a:p>
            <a:pPr algn="l"/>
            <a:r>
              <a:rPr lang="zh-CN" altLang="en-US" dirty="0" smtClean="0"/>
              <a:t>为什么要</a:t>
            </a:r>
            <a:r>
              <a:rPr lang="en-US" dirty="0" smtClean="0"/>
              <a:t>Java EE</a:t>
            </a:r>
            <a:endParaRPr lang="en-US" dirty="0"/>
          </a:p>
        </p:txBody>
      </p:sp>
      <p:sp>
        <p:nvSpPr>
          <p:cNvPr id="3" name="内容占位符 2"/>
          <p:cNvSpPr>
            <a:spLocks noGrp="1"/>
          </p:cNvSpPr>
          <p:nvPr>
            <p:ph idx="1"/>
          </p:nvPr>
        </p:nvSpPr>
        <p:spPr>
          <a:xfrm>
            <a:off x="179512" y="1268760"/>
            <a:ext cx="8784976" cy="4752528"/>
          </a:xfrm>
        </p:spPr>
        <p:txBody>
          <a:bodyPr/>
          <a:lstStyle/>
          <a:p>
            <a:r>
              <a:rPr lang="zh-CN" altLang="en-US" sz="2800" dirty="0" smtClean="0"/>
              <a:t>益于创建大型、多层、可伸缩、可靠和安全的网络应用程序。</a:t>
            </a:r>
            <a:endParaRPr lang="en-US" altLang="zh-CN" sz="2800" dirty="0" smtClean="0"/>
          </a:p>
          <a:p>
            <a:endParaRPr lang="en-US" altLang="zh-CN" sz="2800" dirty="0" smtClean="0"/>
          </a:p>
          <a:p>
            <a:r>
              <a:rPr lang="zh-CN" altLang="en-US" sz="2800" dirty="0" smtClean="0"/>
              <a:t>提供开发模型、</a:t>
            </a:r>
            <a:r>
              <a:rPr lang="en-US" altLang="zh-CN" sz="2800" dirty="0" smtClean="0"/>
              <a:t>API</a:t>
            </a:r>
            <a:r>
              <a:rPr lang="zh-CN" altLang="en-US" sz="2800" dirty="0" smtClean="0"/>
              <a:t>和运行环境，给出</a:t>
            </a:r>
            <a:r>
              <a:rPr lang="zh-CN" altLang="en-US" sz="2800" b="1" dirty="0" smtClean="0"/>
              <a:t>客户</a:t>
            </a:r>
            <a:r>
              <a:rPr lang="en-US" altLang="zh-CN" sz="2800" b="1" dirty="0" smtClean="0"/>
              <a:t>-</a:t>
            </a:r>
            <a:r>
              <a:rPr lang="zh-CN" altLang="en-US" sz="2800" b="1" dirty="0" smtClean="0"/>
              <a:t>服务器端模式支持</a:t>
            </a:r>
            <a:r>
              <a:rPr lang="zh-CN" altLang="en-US" sz="2800" dirty="0" smtClean="0"/>
              <a:t>、</a:t>
            </a:r>
            <a:r>
              <a:rPr lang="zh-CN" altLang="en-US" sz="2800" b="1" dirty="0" smtClean="0"/>
              <a:t>安全</a:t>
            </a:r>
            <a:r>
              <a:rPr lang="zh-CN" altLang="en-US" sz="2800" dirty="0" smtClean="0"/>
              <a:t>、</a:t>
            </a:r>
            <a:r>
              <a:rPr lang="zh-CN" altLang="en-US" sz="2800" b="1" dirty="0" smtClean="0"/>
              <a:t>事务管理</a:t>
            </a:r>
            <a:r>
              <a:rPr lang="zh-CN" altLang="en-US" sz="2800" dirty="0" smtClean="0"/>
              <a:t>、</a:t>
            </a:r>
            <a:r>
              <a:rPr lang="zh-CN" altLang="en-US" sz="2800" b="1" dirty="0" smtClean="0"/>
              <a:t>对象</a:t>
            </a:r>
            <a:r>
              <a:rPr lang="en-US" altLang="zh-CN" sz="2800" b="1" dirty="0" smtClean="0"/>
              <a:t>-</a:t>
            </a:r>
            <a:r>
              <a:rPr lang="zh-CN" altLang="en-US" sz="2800" b="1" dirty="0" smtClean="0"/>
              <a:t>关系式映射</a:t>
            </a:r>
            <a:r>
              <a:rPr lang="zh-CN" altLang="en-US" sz="2800" dirty="0" smtClean="0"/>
              <a:t>、</a:t>
            </a:r>
            <a:r>
              <a:rPr lang="zh-CN" altLang="en-US" sz="2800" b="1" dirty="0" smtClean="0"/>
              <a:t>分布式计算</a:t>
            </a:r>
            <a:r>
              <a:rPr lang="zh-CN" altLang="en-US" sz="2800" dirty="0" smtClean="0"/>
              <a:t>、</a:t>
            </a:r>
            <a:r>
              <a:rPr lang="zh-CN" altLang="en-US" sz="2800" b="1" dirty="0" smtClean="0"/>
              <a:t>异构系统整合</a:t>
            </a:r>
            <a:r>
              <a:rPr lang="zh-CN" altLang="en-US" sz="2800" dirty="0" smtClean="0"/>
              <a:t>等一系列问题的解决方案、使得开发者可</a:t>
            </a:r>
            <a:r>
              <a:rPr lang="zh-CN" altLang="en-US" sz="2800" dirty="0" smtClean="0">
                <a:solidFill>
                  <a:srgbClr val="FF0000"/>
                </a:solidFill>
              </a:rPr>
              <a:t>更专注于业务逻辑，并提高生产率</a:t>
            </a:r>
            <a:r>
              <a:rPr lang="zh-CN" altLang="en-US" sz="2800" dirty="0" smtClean="0"/>
              <a:t>。</a:t>
            </a:r>
            <a:endParaRPr lang="en-US" altLang="zh-CN" sz="2800" dirty="0" smtClean="0"/>
          </a:p>
          <a:p>
            <a:endParaRPr lang="en-US" sz="2800" dirty="0" smtClean="0"/>
          </a:p>
          <a:p>
            <a:r>
              <a:rPr lang="zh-CN" altLang="en-US" sz="2800" dirty="0" smtClean="0"/>
              <a:t>提供构建</a:t>
            </a:r>
            <a:r>
              <a:rPr lang="en-US" altLang="zh-CN" sz="2800" dirty="0" smtClean="0"/>
              <a:t>Java</a:t>
            </a:r>
            <a:r>
              <a:rPr lang="zh-CN" altLang="en-US" sz="2800" dirty="0" smtClean="0"/>
              <a:t>企业应用程序的</a:t>
            </a:r>
            <a:r>
              <a:rPr lang="zh-CN" altLang="en-US" sz="2800" b="1" dirty="0" smtClean="0">
                <a:solidFill>
                  <a:srgbClr val="FF0000"/>
                </a:solidFill>
              </a:rPr>
              <a:t>标准</a:t>
            </a:r>
            <a:r>
              <a:rPr lang="zh-CN" altLang="en-US" sz="2800" dirty="0" smtClean="0"/>
              <a:t>，借此提高了</a:t>
            </a:r>
            <a:r>
              <a:rPr lang="zh-CN" altLang="en-US" sz="2800" b="1" dirty="0" smtClean="0"/>
              <a:t>兼容性</a:t>
            </a:r>
            <a:r>
              <a:rPr lang="zh-CN" altLang="en-US" sz="2800" dirty="0" smtClean="0"/>
              <a:t>，也提高</a:t>
            </a:r>
            <a:r>
              <a:rPr lang="zh-CN" altLang="en-US" sz="2800" dirty="0" smtClean="0"/>
              <a:t>了</a:t>
            </a:r>
            <a:r>
              <a:rPr lang="zh-CN" altLang="en-US" sz="2800" dirty="0" smtClean="0"/>
              <a:t>开发、测试</a:t>
            </a:r>
            <a:r>
              <a:rPr lang="zh-CN" altLang="en-US" sz="2800" dirty="0" smtClean="0"/>
              <a:t>、实施和维护的</a:t>
            </a:r>
            <a:r>
              <a:rPr lang="zh-CN" altLang="en-US" sz="2800" b="1" dirty="0" smtClean="0"/>
              <a:t>效率</a:t>
            </a:r>
            <a:r>
              <a:rPr lang="zh-CN" altLang="en-US" sz="2800" dirty="0" smtClean="0"/>
              <a:t>。</a:t>
            </a:r>
            <a:endParaRPr lang="en-US" sz="2800" dirty="0"/>
          </a:p>
        </p:txBody>
      </p:sp>
      <p:sp>
        <p:nvSpPr>
          <p:cNvPr id="4" name="灯片编号占位符 3"/>
          <p:cNvSpPr>
            <a:spLocks noGrp="1"/>
          </p:cNvSpPr>
          <p:nvPr>
            <p:ph type="sldNum" sz="quarter" idx="12"/>
          </p:nvPr>
        </p:nvSpPr>
        <p:spPr/>
        <p:txBody>
          <a:bodyPr/>
          <a:lstStyle/>
          <a:p>
            <a:fld id="{FFCAEBA4-45D5-4722-865F-567A2C00532B}" type="slidenum">
              <a:rPr lang="zh-CN" altLang="en-US" smtClean="0"/>
              <a:pPr/>
              <a:t>3</a:t>
            </a:fld>
            <a:endParaRPr lang="zh-CN" altLang="en-US"/>
          </a:p>
        </p:txBody>
      </p:sp>
    </p:spTree>
    <p:extLst>
      <p:ext uri="{BB962C8B-B14F-4D97-AF65-F5344CB8AC3E}">
        <p14:creationId xmlns:p14="http://schemas.microsoft.com/office/powerpoint/2010/main" val="2541281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30</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692696"/>
            <a:ext cx="9011694" cy="5544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96854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31</a:t>
            </a:fld>
            <a:endParaRPr lang="zh-CN" altLang="en-US"/>
          </a:p>
        </p:txBody>
      </p:sp>
      <p:sp>
        <p:nvSpPr>
          <p:cNvPr id="6" name="矩形 5"/>
          <p:cNvSpPr/>
          <p:nvPr/>
        </p:nvSpPr>
        <p:spPr>
          <a:xfrm>
            <a:off x="251520" y="110237"/>
            <a:ext cx="8892480" cy="1077218"/>
          </a:xfrm>
          <a:prstGeom prst="rect">
            <a:avLst/>
          </a:prstGeom>
        </p:spPr>
        <p:txBody>
          <a:bodyPr wrap="square">
            <a:spAutoFit/>
          </a:bodyPr>
          <a:lstStyle/>
          <a:p>
            <a:r>
              <a:rPr lang="zh-CN" altLang="en-US" sz="3200" b="1" dirty="0" smtClean="0">
                <a:latin typeface="华文新魏" pitchFamily="2" charset="-122"/>
                <a:ea typeface="华文新魏" pitchFamily="2" charset="-122"/>
              </a:rPr>
              <a:t>客户端层（</a:t>
            </a:r>
            <a:r>
              <a:rPr lang="en-US" altLang="zh-CN" sz="3200" b="1" dirty="0" smtClean="0">
                <a:latin typeface="华文新魏" pitchFamily="2" charset="-122"/>
                <a:ea typeface="华文新魏" pitchFamily="2" charset="-122"/>
              </a:rPr>
              <a:t>client tier</a:t>
            </a:r>
            <a:r>
              <a:rPr lang="zh-CN" altLang="en-US" sz="3200" b="1" dirty="0" smtClean="0">
                <a:latin typeface="华文新魏" pitchFamily="2" charset="-122"/>
                <a:ea typeface="华文新魏" pitchFamily="2" charset="-122"/>
              </a:rPr>
              <a:t>）</a:t>
            </a:r>
            <a:endParaRPr lang="en-US" sz="3200" b="1" dirty="0">
              <a:latin typeface="华文新魏" pitchFamily="2" charset="-122"/>
              <a:ea typeface="华文新魏" pitchFamily="2" charset="-122"/>
            </a:endParaRPr>
          </a:p>
          <a:p>
            <a:endParaRPr lang="en-US" sz="3200" dirty="0" smtClean="0">
              <a:latin typeface="华文新魏" pitchFamily="2" charset="-122"/>
              <a:ea typeface="华文新魏" pitchFamily="2" charset="-122"/>
            </a:endParaRPr>
          </a:p>
        </p:txBody>
      </p:sp>
      <p:sp>
        <p:nvSpPr>
          <p:cNvPr id="5" name="矩形 4"/>
          <p:cNvSpPr/>
          <p:nvPr/>
        </p:nvSpPr>
        <p:spPr>
          <a:xfrm>
            <a:off x="683568" y="836712"/>
            <a:ext cx="7511752" cy="3785652"/>
          </a:xfrm>
          <a:prstGeom prst="rect">
            <a:avLst/>
          </a:prstGeom>
        </p:spPr>
        <p:txBody>
          <a:bodyPr wrap="square">
            <a:spAutoFit/>
          </a:bodyPr>
          <a:lstStyle/>
          <a:p>
            <a:r>
              <a:rPr lang="zh-CN" altLang="en-US" sz="2400" dirty="0" smtClean="0">
                <a:latin typeface="华文新魏" panose="02010800040101010101" pitchFamily="2" charset="-122"/>
                <a:ea typeface="华文新魏" panose="02010800040101010101" pitchFamily="2" charset="-122"/>
              </a:rPr>
              <a:t>客户端层由应用程序的客户端组成，客户端包括有万维网浏览器（</a:t>
            </a:r>
            <a:r>
              <a:rPr lang="en-US" altLang="zh-CN" sz="2400" dirty="0" smtClean="0">
                <a:latin typeface="华文新魏" panose="02010800040101010101" pitchFamily="2" charset="-122"/>
                <a:ea typeface="华文新魏" panose="02010800040101010101" pitchFamily="2" charset="-122"/>
              </a:rPr>
              <a:t>web browser</a:t>
            </a:r>
            <a:r>
              <a:rPr lang="zh-CN" altLang="en-US" sz="2400" dirty="0" smtClean="0">
                <a:latin typeface="华文新魏" panose="02010800040101010101" pitchFamily="2" charset="-122"/>
                <a:ea typeface="华文新魏" panose="02010800040101010101" pitchFamily="2" charset="-122"/>
              </a:rPr>
              <a:t>）和本机应用程序。</a:t>
            </a:r>
            <a:r>
              <a:rPr lang="en-US" altLang="zh-CN" sz="2400" dirty="0">
                <a:latin typeface="华文新魏" panose="02010800040101010101" pitchFamily="2" charset="-122"/>
                <a:ea typeface="华文新魏" panose="02010800040101010101" pitchFamily="2" charset="-122"/>
              </a:rPr>
              <a:t> Java EE</a:t>
            </a:r>
            <a:r>
              <a:rPr lang="zh-CN" altLang="en-US" sz="2400" dirty="0" smtClean="0">
                <a:latin typeface="华文新魏" panose="02010800040101010101" pitchFamily="2" charset="-122"/>
                <a:ea typeface="华文新魏" panose="02010800040101010101" pitchFamily="2" charset="-122"/>
              </a:rPr>
              <a:t>的</a:t>
            </a:r>
            <a:r>
              <a:rPr lang="zh-CN" altLang="en-US" sz="2400" dirty="0">
                <a:latin typeface="华文新魏" panose="02010800040101010101" pitchFamily="2" charset="-122"/>
                <a:ea typeface="华文新魏" panose="02010800040101010101" pitchFamily="2" charset="-122"/>
              </a:rPr>
              <a:t>本</a:t>
            </a:r>
            <a:r>
              <a:rPr lang="zh-CN" altLang="en-US" sz="2400" dirty="0" smtClean="0">
                <a:latin typeface="华文新魏" panose="02010800040101010101" pitchFamily="2" charset="-122"/>
                <a:ea typeface="华文新魏" panose="02010800040101010101" pitchFamily="2" charset="-122"/>
              </a:rPr>
              <a:t>机应用程序</a:t>
            </a:r>
            <a:r>
              <a:rPr lang="zh-CN" altLang="en-US" sz="2400" dirty="0">
                <a:latin typeface="华文新魏" panose="02010800040101010101" pitchFamily="2" charset="-122"/>
                <a:ea typeface="华文新魏" panose="02010800040101010101" pitchFamily="2" charset="-122"/>
              </a:rPr>
              <a:t>客户端</a:t>
            </a:r>
            <a:r>
              <a:rPr lang="zh-CN" altLang="en-US" sz="2400" dirty="0" smtClean="0">
                <a:latin typeface="华文新魏" panose="02010800040101010101" pitchFamily="2" charset="-122"/>
                <a:ea typeface="华文新魏" panose="02010800040101010101" pitchFamily="2" charset="-122"/>
              </a:rPr>
              <a:t>主要是</a:t>
            </a:r>
            <a:r>
              <a:rPr lang="en-US" altLang="zh-CN" sz="2400" dirty="0" smtClean="0">
                <a:latin typeface="华文新魏" panose="02010800040101010101" pitchFamily="2" charset="-122"/>
                <a:ea typeface="华文新魏" panose="02010800040101010101" pitchFamily="2" charset="-122"/>
              </a:rPr>
              <a:t>Java</a:t>
            </a:r>
            <a:r>
              <a:rPr lang="zh-CN" altLang="en-US" sz="2400" dirty="0" smtClean="0">
                <a:latin typeface="华文新魏" panose="02010800040101010101" pitchFamily="2" charset="-122"/>
                <a:ea typeface="华文新魏" panose="02010800040101010101" pitchFamily="2" charset="-122"/>
              </a:rPr>
              <a:t>程序，但也可以不是</a:t>
            </a:r>
            <a:r>
              <a:rPr lang="en-US" altLang="zh-CN" sz="2400" dirty="0" smtClean="0">
                <a:latin typeface="华文新魏" panose="02010800040101010101" pitchFamily="2" charset="-122"/>
                <a:ea typeface="华文新魏" panose="02010800040101010101" pitchFamily="2" charset="-122"/>
              </a:rPr>
              <a:t>Java</a:t>
            </a:r>
            <a:r>
              <a:rPr lang="zh-CN" altLang="en-US" sz="2400" dirty="0" smtClean="0">
                <a:latin typeface="华文新魏" panose="02010800040101010101" pitchFamily="2" charset="-122"/>
                <a:ea typeface="华文新魏" panose="02010800040101010101" pitchFamily="2" charset="-122"/>
              </a:rPr>
              <a:t>程序。</a:t>
            </a:r>
            <a:endParaRPr lang="en-US" altLang="zh-CN" sz="2400" dirty="0" smtClean="0">
              <a:latin typeface="华文新魏" panose="02010800040101010101" pitchFamily="2" charset="-122"/>
              <a:ea typeface="华文新魏" panose="02010800040101010101" pitchFamily="2" charset="-122"/>
            </a:endParaRPr>
          </a:p>
          <a:p>
            <a:endParaRPr lang="en-US" altLang="zh-CN" sz="2400" dirty="0">
              <a:latin typeface="华文新魏" panose="02010800040101010101" pitchFamily="2" charset="-122"/>
              <a:ea typeface="华文新魏" panose="02010800040101010101" pitchFamily="2" charset="-122"/>
            </a:endParaRPr>
          </a:p>
          <a:p>
            <a:r>
              <a:rPr lang="zh-CN" altLang="en-US" sz="2400" dirty="0" smtClean="0">
                <a:latin typeface="华文新魏" panose="02010800040101010101" pitchFamily="2" charset="-122"/>
                <a:ea typeface="华文新魏" panose="02010800040101010101" pitchFamily="2" charset="-122"/>
              </a:rPr>
              <a:t>客户端通常与应用服务器不在一个机器上，可以是桌面电脑、手提电脑、手机、</a:t>
            </a:r>
            <a:r>
              <a:rPr lang="en-US" altLang="zh-CN" sz="2400" dirty="0" smtClean="0">
                <a:latin typeface="华文新魏" panose="02010800040101010101" pitchFamily="2" charset="-122"/>
                <a:ea typeface="华文新魏" panose="02010800040101010101" pitchFamily="2" charset="-122"/>
              </a:rPr>
              <a:t>PAD</a:t>
            </a:r>
            <a:r>
              <a:rPr lang="zh-CN" altLang="en-US" sz="2400" dirty="0" smtClean="0">
                <a:latin typeface="华文新魏" panose="02010800040101010101" pitchFamily="2" charset="-122"/>
                <a:ea typeface="华文新魏" panose="02010800040101010101" pitchFamily="2" charset="-122"/>
              </a:rPr>
              <a:t>等。</a:t>
            </a:r>
            <a:endParaRPr lang="en-US" altLang="zh-CN" sz="2400" dirty="0" smtClean="0">
              <a:latin typeface="华文新魏" panose="02010800040101010101" pitchFamily="2" charset="-122"/>
              <a:ea typeface="华文新魏" panose="02010800040101010101" pitchFamily="2" charset="-122"/>
            </a:endParaRPr>
          </a:p>
          <a:p>
            <a:endParaRPr lang="en-US" sz="2400" dirty="0">
              <a:latin typeface="华文新魏" panose="02010800040101010101" pitchFamily="2" charset="-122"/>
              <a:ea typeface="华文新魏" panose="02010800040101010101" pitchFamily="2" charset="-122"/>
            </a:endParaRPr>
          </a:p>
          <a:p>
            <a:r>
              <a:rPr lang="zh-CN" altLang="en-US" sz="2400" dirty="0" smtClean="0">
                <a:latin typeface="华文新魏" panose="02010800040101010101" pitchFamily="2" charset="-122"/>
                <a:ea typeface="华文新魏" panose="02010800040101010101" pitchFamily="2" charset="-122"/>
              </a:rPr>
              <a:t>客户端向服务器发出请求，服务器处理请求后，再将结果返回给客户端。</a:t>
            </a:r>
            <a:endParaRPr lang="en-US"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8327302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32</a:t>
            </a:fld>
            <a:endParaRPr lang="zh-CN" altLang="en-US"/>
          </a:p>
        </p:txBody>
      </p:sp>
      <p:sp>
        <p:nvSpPr>
          <p:cNvPr id="5" name="矩形 4"/>
          <p:cNvSpPr/>
          <p:nvPr/>
        </p:nvSpPr>
        <p:spPr>
          <a:xfrm>
            <a:off x="107504" y="116632"/>
            <a:ext cx="5040560" cy="523220"/>
          </a:xfrm>
          <a:prstGeom prst="rect">
            <a:avLst/>
          </a:prstGeom>
        </p:spPr>
        <p:txBody>
          <a:bodyPr wrap="square">
            <a:spAutoFit/>
          </a:bodyPr>
          <a:lstStyle/>
          <a:p>
            <a:r>
              <a:rPr lang="en-US" altLang="zh-CN" sz="2800" b="1" dirty="0" smtClean="0">
                <a:latin typeface="华文新魏" pitchFamily="2" charset="-122"/>
                <a:ea typeface="华文新魏" pitchFamily="2" charset="-122"/>
              </a:rPr>
              <a:t>Web</a:t>
            </a:r>
            <a:r>
              <a:rPr lang="zh-CN" altLang="en-US" sz="2800" b="1" dirty="0" smtClean="0">
                <a:latin typeface="华文新魏" pitchFamily="2" charset="-122"/>
                <a:ea typeface="华文新魏" pitchFamily="2" charset="-122"/>
              </a:rPr>
              <a:t>层 （</a:t>
            </a:r>
            <a:r>
              <a:rPr lang="en-US" sz="2800" b="1" dirty="0" smtClean="0">
                <a:latin typeface="华文新魏" pitchFamily="2" charset="-122"/>
                <a:ea typeface="华文新魏" pitchFamily="2" charset="-122"/>
              </a:rPr>
              <a:t> Web Tier or UI Tier</a:t>
            </a:r>
            <a:r>
              <a:rPr lang="zh-CN" altLang="en-US" sz="2800" b="1" dirty="0" smtClean="0">
                <a:latin typeface="华文新魏" pitchFamily="2" charset="-122"/>
                <a:ea typeface="华文新魏" pitchFamily="2" charset="-122"/>
              </a:rPr>
              <a:t>）</a:t>
            </a:r>
            <a:endParaRPr lang="en-US" sz="2800" b="1" dirty="0">
              <a:latin typeface="华文新魏" pitchFamily="2" charset="-122"/>
              <a:ea typeface="华文新魏" pitchFamily="2" charset="-122"/>
            </a:endParaRPr>
          </a:p>
        </p:txBody>
      </p:sp>
      <p:sp>
        <p:nvSpPr>
          <p:cNvPr id="6" name="矩形 5"/>
          <p:cNvSpPr/>
          <p:nvPr/>
        </p:nvSpPr>
        <p:spPr>
          <a:xfrm>
            <a:off x="107504" y="692696"/>
            <a:ext cx="8856984" cy="4524315"/>
          </a:xfrm>
          <a:prstGeom prst="rect">
            <a:avLst/>
          </a:prstGeom>
        </p:spPr>
        <p:txBody>
          <a:bodyPr wrap="square">
            <a:spAutoFit/>
          </a:bodyPr>
          <a:lstStyle/>
          <a:p>
            <a:r>
              <a:rPr lang="en-US" altLang="zh-CN" sz="2400" dirty="0">
                <a:latin typeface="华文新魏" panose="02010800040101010101" pitchFamily="2" charset="-122"/>
                <a:ea typeface="华文新魏" panose="02010800040101010101" pitchFamily="2" charset="-122"/>
              </a:rPr>
              <a:t>Web</a:t>
            </a:r>
            <a:r>
              <a:rPr lang="zh-CN" altLang="en-US" sz="2400" dirty="0" smtClean="0">
                <a:latin typeface="华文新魏" panose="02010800040101010101" pitchFamily="2" charset="-122"/>
                <a:ea typeface="华文新魏" panose="02010800040101010101" pitchFamily="2" charset="-122"/>
              </a:rPr>
              <a:t>层组件负责处理</a:t>
            </a:r>
            <a:r>
              <a:rPr lang="zh-CN" altLang="en-US" sz="2400" dirty="0">
                <a:latin typeface="华文新魏" panose="02010800040101010101" pitchFamily="2" charset="-122"/>
                <a:ea typeface="华文新魏" panose="02010800040101010101" pitchFamily="2" charset="-122"/>
              </a:rPr>
              <a:t>客户端和业务层之间的交互，其主要任务有：</a:t>
            </a:r>
            <a:endParaRPr lang="en-US" altLang="zh-CN" sz="2400" dirty="0">
              <a:latin typeface="华文新魏" panose="02010800040101010101" pitchFamily="2" charset="-122"/>
              <a:ea typeface="华文新魏" panose="02010800040101010101" pitchFamily="2" charset="-122"/>
            </a:endParaRPr>
          </a:p>
          <a:p>
            <a:endParaRPr lang="en-US" altLang="zh-CN" sz="2400" dirty="0" smtClean="0">
              <a:latin typeface="华文新魏" panose="02010800040101010101" pitchFamily="2" charset="-122"/>
              <a:ea typeface="华文新魏" panose="02010800040101010101" pitchFamily="2" charset="-122"/>
            </a:endParaRPr>
          </a:p>
          <a:p>
            <a:pPr marL="457200" indent="-457200">
              <a:buFont typeface="Arial" panose="020B0604020202020204" pitchFamily="34" charset="0"/>
              <a:buChar char="•"/>
            </a:pPr>
            <a:r>
              <a:rPr lang="zh-CN" altLang="en-US" sz="2400" dirty="0" smtClean="0">
                <a:latin typeface="华文新魏" panose="02010800040101010101" pitchFamily="2" charset="-122"/>
                <a:ea typeface="华文新魏" panose="02010800040101010101" pitchFamily="2" charset="-122"/>
              </a:rPr>
              <a:t>动态</a:t>
            </a:r>
            <a:r>
              <a:rPr lang="zh-CN" altLang="en-US" sz="2400" dirty="0">
                <a:latin typeface="华文新魏" panose="02010800040101010101" pitchFamily="2" charset="-122"/>
                <a:ea typeface="华文新魏" panose="02010800040101010101" pitchFamily="2" charset="-122"/>
              </a:rPr>
              <a:t>产生不同格式的内容，供客户端使用</a:t>
            </a:r>
            <a:r>
              <a:rPr lang="zh-CN" altLang="en-US" sz="2400" dirty="0" smtClean="0">
                <a:latin typeface="华文新魏" panose="02010800040101010101" pitchFamily="2" charset="-122"/>
                <a:ea typeface="华文新魏" panose="02010800040101010101" pitchFamily="2" charset="-122"/>
              </a:rPr>
              <a:t>。</a:t>
            </a:r>
            <a:endParaRPr lang="en-US" altLang="zh-CN" sz="2400" dirty="0" smtClean="0">
              <a:latin typeface="华文新魏" panose="02010800040101010101" pitchFamily="2" charset="-122"/>
              <a:ea typeface="华文新魏" panose="02010800040101010101" pitchFamily="2" charset="-122"/>
            </a:endParaRPr>
          </a:p>
          <a:p>
            <a:pPr marL="457200" indent="-457200">
              <a:buFont typeface="Arial" panose="020B0604020202020204" pitchFamily="34" charset="0"/>
              <a:buChar char="•"/>
            </a:pPr>
            <a:endParaRPr lang="en-US" altLang="zh-CN" sz="2400" dirty="0">
              <a:latin typeface="华文新魏" panose="02010800040101010101" pitchFamily="2" charset="-122"/>
              <a:ea typeface="华文新魏" panose="02010800040101010101" pitchFamily="2" charset="-122"/>
            </a:endParaRPr>
          </a:p>
          <a:p>
            <a:pPr marL="457200" indent="-457200">
              <a:buFont typeface="Arial" panose="020B0604020202020204" pitchFamily="34" charset="0"/>
              <a:buChar char="•"/>
            </a:pPr>
            <a:r>
              <a:rPr lang="zh-CN" altLang="en-US" sz="2400" dirty="0" smtClean="0">
                <a:latin typeface="华文新魏" panose="02010800040101010101" pitchFamily="2" charset="-122"/>
                <a:ea typeface="华文新魏" panose="02010800040101010101" pitchFamily="2" charset="-122"/>
              </a:rPr>
              <a:t>获取客户端</a:t>
            </a:r>
            <a:r>
              <a:rPr lang="zh-CN" altLang="en-US" sz="2400" dirty="0">
                <a:latin typeface="华文新魏" panose="02010800040101010101" pitchFamily="2" charset="-122"/>
                <a:ea typeface="华文新魏" panose="02010800040101010101" pitchFamily="2" charset="-122"/>
              </a:rPr>
              <a:t>用户的</a:t>
            </a:r>
            <a:r>
              <a:rPr lang="zh-CN" altLang="en-US" sz="2400" dirty="0" smtClean="0">
                <a:latin typeface="华文新魏" panose="02010800040101010101" pitchFamily="2" charset="-122"/>
                <a:ea typeface="华文新魏" panose="02010800040101010101" pitchFamily="2" charset="-122"/>
              </a:rPr>
              <a:t>输入，并调用业务层的组件，以返回适当的结果。</a:t>
            </a:r>
            <a:endParaRPr lang="en-US" altLang="zh-CN" sz="2400" dirty="0" smtClean="0">
              <a:latin typeface="华文新魏" panose="02010800040101010101" pitchFamily="2" charset="-122"/>
              <a:ea typeface="华文新魏" panose="02010800040101010101" pitchFamily="2" charset="-122"/>
            </a:endParaRPr>
          </a:p>
          <a:p>
            <a:pPr marL="457200" indent="-457200">
              <a:buFont typeface="Arial" panose="020B0604020202020204" pitchFamily="34" charset="0"/>
              <a:buChar char="•"/>
            </a:pPr>
            <a:endParaRPr lang="en-US" altLang="zh-CN" sz="2400" dirty="0" smtClean="0">
              <a:latin typeface="华文新魏" panose="02010800040101010101" pitchFamily="2" charset="-122"/>
              <a:ea typeface="华文新魏" panose="02010800040101010101" pitchFamily="2" charset="-122"/>
            </a:endParaRPr>
          </a:p>
          <a:p>
            <a:pPr marL="457200" indent="-457200">
              <a:buFont typeface="Arial" panose="020B0604020202020204" pitchFamily="34" charset="0"/>
              <a:buChar char="•"/>
            </a:pPr>
            <a:r>
              <a:rPr lang="zh-CN" altLang="en-US" sz="2400" dirty="0" smtClean="0">
                <a:latin typeface="华文新魏" panose="02010800040101010101" pitchFamily="2" charset="-122"/>
                <a:ea typeface="华文新魏" panose="02010800040101010101" pitchFamily="2" charset="-122"/>
              </a:rPr>
              <a:t>控制页面流转</a:t>
            </a:r>
            <a:endParaRPr lang="en-US" altLang="zh-CN" sz="2400" dirty="0" smtClean="0">
              <a:latin typeface="华文新魏" panose="02010800040101010101" pitchFamily="2" charset="-122"/>
              <a:ea typeface="华文新魏" panose="02010800040101010101" pitchFamily="2" charset="-122"/>
            </a:endParaRPr>
          </a:p>
          <a:p>
            <a:pPr marL="457200" indent="-457200">
              <a:buFont typeface="Arial" panose="020B0604020202020204" pitchFamily="34" charset="0"/>
              <a:buChar char="•"/>
            </a:pPr>
            <a:endParaRPr lang="en-US" altLang="zh-CN" sz="2400" dirty="0" smtClean="0">
              <a:latin typeface="华文新魏" panose="02010800040101010101" pitchFamily="2" charset="-122"/>
              <a:ea typeface="华文新魏" panose="02010800040101010101" pitchFamily="2" charset="-122"/>
            </a:endParaRPr>
          </a:p>
          <a:p>
            <a:pPr marL="457200" indent="-457200">
              <a:buFont typeface="Arial" panose="020B0604020202020204" pitchFamily="34" charset="0"/>
              <a:buChar char="•"/>
            </a:pPr>
            <a:r>
              <a:rPr lang="zh-CN" altLang="en-US" sz="2400" dirty="0" smtClean="0">
                <a:latin typeface="华文新魏" panose="02010800040101010101" pitchFamily="2" charset="-122"/>
                <a:ea typeface="华文新魏" panose="02010800040101010101" pitchFamily="2" charset="-122"/>
              </a:rPr>
              <a:t>维护用户会话（</a:t>
            </a:r>
            <a:r>
              <a:rPr lang="en-US" altLang="zh-CN" sz="2400" dirty="0" smtClean="0">
                <a:latin typeface="华文新魏" panose="02010800040101010101" pitchFamily="2" charset="-122"/>
                <a:ea typeface="华文新魏" panose="02010800040101010101" pitchFamily="2" charset="-122"/>
              </a:rPr>
              <a:t>Session</a:t>
            </a:r>
            <a:r>
              <a:rPr lang="zh-CN" altLang="en-US" sz="2400" dirty="0" smtClean="0">
                <a:latin typeface="华文新魏" panose="02010800040101010101" pitchFamily="2" charset="-122"/>
                <a:ea typeface="华文新魏" panose="02010800040101010101" pitchFamily="2" charset="-122"/>
              </a:rPr>
              <a:t>）中的数据。</a:t>
            </a:r>
            <a:endParaRPr lang="en-US" altLang="zh-CN" sz="2400" dirty="0" smtClean="0">
              <a:latin typeface="华文新魏" panose="02010800040101010101" pitchFamily="2" charset="-122"/>
              <a:ea typeface="华文新魏" panose="02010800040101010101" pitchFamily="2" charset="-122"/>
            </a:endParaRPr>
          </a:p>
          <a:p>
            <a:pPr marL="457200" indent="-457200">
              <a:buFont typeface="Arial" panose="020B0604020202020204" pitchFamily="34" charset="0"/>
              <a:buChar char="•"/>
            </a:pPr>
            <a:endParaRPr lang="en-US" altLang="zh-CN" sz="2400" dirty="0" smtClean="0">
              <a:latin typeface="华文新魏" panose="02010800040101010101" pitchFamily="2" charset="-122"/>
              <a:ea typeface="华文新魏" panose="02010800040101010101" pitchFamily="2" charset="-122"/>
            </a:endParaRPr>
          </a:p>
          <a:p>
            <a:pPr marL="457200" indent="-457200">
              <a:buFont typeface="Arial" panose="020B0604020202020204" pitchFamily="34" charset="0"/>
              <a:buChar char="•"/>
            </a:pPr>
            <a:r>
              <a:rPr lang="zh-CN" altLang="en-US" sz="2400" dirty="0" smtClean="0">
                <a:latin typeface="华文新魏" panose="02010800040101010101" pitchFamily="2" charset="-122"/>
                <a:ea typeface="华文新魏" panose="02010800040101010101" pitchFamily="2" charset="-122"/>
              </a:rPr>
              <a:t>执行基本逻辑并把一些数据暂存在</a:t>
            </a:r>
            <a:r>
              <a:rPr lang="en-US" altLang="zh-CN" sz="2400" dirty="0" smtClean="0">
                <a:latin typeface="华文新魏" panose="02010800040101010101" pitchFamily="2" charset="-122"/>
                <a:ea typeface="华文新魏" panose="02010800040101010101" pitchFamily="2" charset="-122"/>
              </a:rPr>
              <a:t>JavaBean</a:t>
            </a:r>
            <a:r>
              <a:rPr lang="zh-CN" altLang="en-US" sz="2400" dirty="0" smtClean="0">
                <a:latin typeface="华文新魏" panose="02010800040101010101" pitchFamily="2" charset="-122"/>
                <a:ea typeface="华文新魏" panose="02010800040101010101" pitchFamily="2" charset="-122"/>
              </a:rPr>
              <a:t>组件内。</a:t>
            </a:r>
            <a:endParaRPr lang="en-US" altLang="zh-CN"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190789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33</a:t>
            </a:fld>
            <a:endParaRPr lang="zh-CN" altLang="en-US"/>
          </a:p>
        </p:txBody>
      </p:sp>
      <p:sp>
        <p:nvSpPr>
          <p:cNvPr id="5" name="矩形 4"/>
          <p:cNvSpPr/>
          <p:nvPr/>
        </p:nvSpPr>
        <p:spPr>
          <a:xfrm>
            <a:off x="233576" y="21164"/>
            <a:ext cx="7650792" cy="4462760"/>
          </a:xfrm>
          <a:prstGeom prst="rect">
            <a:avLst/>
          </a:prstGeom>
        </p:spPr>
        <p:txBody>
          <a:bodyPr wrap="square">
            <a:spAutoFit/>
          </a:bodyPr>
          <a:lstStyle/>
          <a:p>
            <a:r>
              <a:rPr lang="zh-CN" altLang="en-US" sz="3200" b="1" dirty="0" smtClean="0">
                <a:latin typeface="华文新魏" pitchFamily="2" charset="-122"/>
                <a:ea typeface="华文新魏" pitchFamily="2" charset="-122"/>
              </a:rPr>
              <a:t>业务层（</a:t>
            </a:r>
            <a:r>
              <a:rPr lang="en-US" sz="3200" b="1" dirty="0" smtClean="0">
                <a:latin typeface="华文新魏" pitchFamily="2" charset="-122"/>
                <a:ea typeface="华文新魏" pitchFamily="2" charset="-122"/>
              </a:rPr>
              <a:t>Business Tier or Middle Tier</a:t>
            </a:r>
            <a:r>
              <a:rPr lang="zh-CN" altLang="en-US" sz="3200" b="1" dirty="0" smtClean="0">
                <a:latin typeface="华文新魏" pitchFamily="2" charset="-122"/>
                <a:ea typeface="华文新魏" pitchFamily="2" charset="-122"/>
              </a:rPr>
              <a:t>）</a:t>
            </a:r>
            <a:endParaRPr lang="en-US" sz="3200" b="1" dirty="0">
              <a:latin typeface="华文新魏" pitchFamily="2" charset="-122"/>
              <a:ea typeface="华文新魏" pitchFamily="2" charset="-122"/>
            </a:endParaRPr>
          </a:p>
          <a:p>
            <a:endParaRPr lang="en-US" sz="2800" dirty="0" smtClean="0">
              <a:latin typeface="华文新魏" pitchFamily="2" charset="-122"/>
              <a:ea typeface="华文新魏" pitchFamily="2" charset="-122"/>
            </a:endParaRPr>
          </a:p>
          <a:p>
            <a:r>
              <a:rPr lang="zh-CN" altLang="en-US" sz="2400" dirty="0" smtClean="0">
                <a:latin typeface="华文新魏" pitchFamily="2" charset="-122"/>
                <a:ea typeface="华文新魏" pitchFamily="2" charset="-122"/>
              </a:rPr>
              <a:t>业务层的组件负责提供业务逻辑</a:t>
            </a:r>
            <a:r>
              <a:rPr lang="zh-CN" altLang="en-US" sz="2400" dirty="0">
                <a:latin typeface="华文新魏" pitchFamily="2" charset="-122"/>
                <a:ea typeface="华文新魏" pitchFamily="2" charset="-122"/>
              </a:rPr>
              <a:t>。</a:t>
            </a:r>
            <a:endParaRPr lang="en-US" sz="2400" dirty="0">
              <a:latin typeface="华文新魏" pitchFamily="2" charset="-122"/>
              <a:ea typeface="华文新魏" pitchFamily="2" charset="-122"/>
            </a:endParaRPr>
          </a:p>
          <a:p>
            <a:endParaRPr lang="en-US" sz="2400" dirty="0" smtClean="0">
              <a:latin typeface="华文新魏" pitchFamily="2" charset="-122"/>
              <a:ea typeface="华文新魏" pitchFamily="2" charset="-122"/>
            </a:endParaRPr>
          </a:p>
          <a:p>
            <a:r>
              <a:rPr lang="zh-CN" altLang="en-US" sz="2400" dirty="0" smtClean="0">
                <a:latin typeface="华文新魏" pitchFamily="2" charset="-122"/>
                <a:ea typeface="华文新魏" pitchFamily="2" charset="-122"/>
              </a:rPr>
              <a:t>业务逻辑是一些提供了某个业务领域功能的代码，例如金融行业或者电子商务网站。</a:t>
            </a:r>
            <a:endParaRPr lang="en-US" altLang="zh-CN" sz="2400" dirty="0" smtClean="0">
              <a:latin typeface="华文新魏" pitchFamily="2" charset="-122"/>
              <a:ea typeface="华文新魏" pitchFamily="2" charset="-122"/>
            </a:endParaRPr>
          </a:p>
          <a:p>
            <a:endParaRPr lang="en-US" sz="2400" dirty="0">
              <a:latin typeface="华文新魏" pitchFamily="2" charset="-122"/>
              <a:ea typeface="华文新魏" pitchFamily="2" charset="-122"/>
            </a:endParaRPr>
          </a:p>
          <a:p>
            <a:r>
              <a:rPr lang="zh-CN" altLang="en-US" sz="2400" dirty="0" smtClean="0">
                <a:latin typeface="华文新魏" pitchFamily="2" charset="-122"/>
                <a:ea typeface="华文新魏" pitchFamily="2" charset="-122"/>
              </a:rPr>
              <a:t>设计企业应用程序时，应把业务</a:t>
            </a:r>
            <a:r>
              <a:rPr lang="zh-CN" altLang="en-US" sz="2400" dirty="0">
                <a:latin typeface="华文新魏" pitchFamily="2" charset="-122"/>
                <a:ea typeface="华文新魏" pitchFamily="2" charset="-122"/>
              </a:rPr>
              <a:t>领域</a:t>
            </a:r>
            <a:r>
              <a:rPr lang="zh-CN" altLang="en-US" sz="2400" dirty="0" smtClean="0">
                <a:latin typeface="华文新魏" pitchFamily="2" charset="-122"/>
                <a:ea typeface="华文新魏" pitchFamily="2" charset="-122"/>
              </a:rPr>
              <a:t>功能放在业务层的组件中来实现。</a:t>
            </a:r>
            <a:endParaRPr lang="en-US" altLang="zh-CN" sz="2800" dirty="0">
              <a:latin typeface="华文新魏" pitchFamily="2" charset="-122"/>
              <a:ea typeface="华文新魏" pitchFamily="2" charset="-122"/>
            </a:endParaRPr>
          </a:p>
          <a:p>
            <a:endParaRPr lang="en-US" sz="2800" dirty="0">
              <a:latin typeface="华文新魏" pitchFamily="2" charset="-122"/>
              <a:ea typeface="华文新魏" pitchFamily="2" charset="-122"/>
            </a:endParaRPr>
          </a:p>
          <a:p>
            <a:r>
              <a:rPr lang="en-US" altLang="zh-CN" sz="2400" dirty="0" smtClean="0">
                <a:latin typeface="华文新魏" pitchFamily="2" charset="-122"/>
                <a:ea typeface="华文新魏" pitchFamily="2" charset="-122"/>
              </a:rPr>
              <a:t>Java EE</a:t>
            </a:r>
            <a:r>
              <a:rPr lang="zh-CN" altLang="en-US" sz="2400" dirty="0" smtClean="0">
                <a:latin typeface="华文新魏" pitchFamily="2" charset="-122"/>
                <a:ea typeface="华文新魏" pitchFamily="2" charset="-122"/>
              </a:rPr>
              <a:t>服务器为业务层提供事务管理和连接缓冲池</a:t>
            </a:r>
            <a:endParaRPr lang="en-US" sz="2400" dirty="0">
              <a:latin typeface="华文新魏" pitchFamily="2" charset="-122"/>
              <a:ea typeface="华文新魏" pitchFamily="2" charset="-122"/>
            </a:endParaRPr>
          </a:p>
        </p:txBody>
      </p:sp>
    </p:spTree>
    <p:extLst>
      <p:ext uri="{BB962C8B-B14F-4D97-AF65-F5344CB8AC3E}">
        <p14:creationId xmlns:p14="http://schemas.microsoft.com/office/powerpoint/2010/main" val="32671857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34</a:t>
            </a:fld>
            <a:endParaRPr lang="zh-CN" altLang="en-US"/>
          </a:p>
        </p:txBody>
      </p:sp>
      <p:sp>
        <p:nvSpPr>
          <p:cNvPr id="5" name="矩形 4"/>
          <p:cNvSpPr/>
          <p:nvPr/>
        </p:nvSpPr>
        <p:spPr>
          <a:xfrm>
            <a:off x="141928" y="15300"/>
            <a:ext cx="8214240" cy="4216539"/>
          </a:xfrm>
          <a:prstGeom prst="rect">
            <a:avLst/>
          </a:prstGeom>
        </p:spPr>
        <p:txBody>
          <a:bodyPr wrap="square">
            <a:spAutoFit/>
          </a:bodyPr>
          <a:lstStyle/>
          <a:p>
            <a:r>
              <a:rPr lang="zh-CN" altLang="en-US" sz="3200" b="1" dirty="0" smtClean="0">
                <a:latin typeface="华文新魏" pitchFamily="2" charset="-122"/>
                <a:ea typeface="华文新魏" pitchFamily="2" charset="-122"/>
              </a:rPr>
              <a:t>企业信息系统层</a:t>
            </a:r>
            <a:endParaRPr lang="en-US" altLang="zh-CN" sz="3200" b="1" dirty="0" smtClean="0">
              <a:latin typeface="华文新魏" pitchFamily="2" charset="-122"/>
              <a:ea typeface="华文新魏" pitchFamily="2" charset="-122"/>
            </a:endParaRPr>
          </a:p>
          <a:p>
            <a:r>
              <a:rPr lang="zh-CN" altLang="en-US" sz="3200" b="1" dirty="0" smtClean="0">
                <a:latin typeface="华文新魏" pitchFamily="2" charset="-122"/>
                <a:ea typeface="华文新魏" pitchFamily="2" charset="-122"/>
              </a:rPr>
              <a:t>（</a:t>
            </a:r>
            <a:r>
              <a:rPr lang="en-US" sz="3200" b="1" dirty="0" smtClean="0">
                <a:latin typeface="华文新魏" pitchFamily="2" charset="-122"/>
                <a:ea typeface="华文新魏" pitchFamily="2" charset="-122"/>
              </a:rPr>
              <a:t> Enterprise </a:t>
            </a:r>
            <a:r>
              <a:rPr lang="en-US" sz="3200" b="1" dirty="0">
                <a:latin typeface="华文新魏" pitchFamily="2" charset="-122"/>
                <a:ea typeface="华文新魏" pitchFamily="2" charset="-122"/>
              </a:rPr>
              <a:t>Information </a:t>
            </a:r>
            <a:r>
              <a:rPr lang="en-US" sz="3200" b="1" dirty="0" smtClean="0">
                <a:latin typeface="华文新魏" pitchFamily="2" charset="-122"/>
                <a:ea typeface="华文新魏" pitchFamily="2" charset="-122"/>
              </a:rPr>
              <a:t>Systems Tier</a:t>
            </a:r>
            <a:r>
              <a:rPr lang="zh-CN" altLang="en-US" sz="3200" b="1" dirty="0" smtClean="0">
                <a:latin typeface="华文新魏" pitchFamily="2" charset="-122"/>
                <a:ea typeface="华文新魏" pitchFamily="2" charset="-122"/>
              </a:rPr>
              <a:t>）</a:t>
            </a:r>
            <a:endParaRPr lang="en-US" sz="3200" b="1" dirty="0">
              <a:latin typeface="华文新魏" pitchFamily="2" charset="-122"/>
              <a:ea typeface="华文新魏" pitchFamily="2" charset="-122"/>
            </a:endParaRPr>
          </a:p>
          <a:p>
            <a:endParaRPr lang="en-US" sz="3200" dirty="0" smtClean="0">
              <a:latin typeface="华文新魏" pitchFamily="2" charset="-122"/>
              <a:ea typeface="华文新魏" pitchFamily="2" charset="-122"/>
            </a:endParaRPr>
          </a:p>
          <a:p>
            <a:r>
              <a:rPr lang="en-US" altLang="zh-CN" sz="2400" dirty="0" smtClean="0">
                <a:latin typeface="华文新魏" pitchFamily="2" charset="-122"/>
                <a:ea typeface="华文新魏" pitchFamily="2" charset="-122"/>
              </a:rPr>
              <a:t>EIS</a:t>
            </a:r>
            <a:r>
              <a:rPr lang="zh-CN" altLang="en-US" sz="2400" dirty="0" smtClean="0">
                <a:latin typeface="华文新魏" pitchFamily="2" charset="-122"/>
                <a:ea typeface="华文新魏" pitchFamily="2" charset="-122"/>
              </a:rPr>
              <a:t>层的组件（资源）通常包括数据库服务器，</a:t>
            </a:r>
            <a:r>
              <a:rPr lang="en-US" altLang="zh-CN" sz="2400" dirty="0" smtClean="0">
                <a:latin typeface="华文新魏" pitchFamily="2" charset="-122"/>
                <a:ea typeface="华文新魏" pitchFamily="2" charset="-122"/>
              </a:rPr>
              <a:t>ERP</a:t>
            </a:r>
            <a:r>
              <a:rPr lang="zh-CN" altLang="en-US" sz="2400" dirty="0" smtClean="0">
                <a:latin typeface="华文新魏" pitchFamily="2" charset="-122"/>
                <a:ea typeface="华文新魏" pitchFamily="2" charset="-122"/>
              </a:rPr>
              <a:t>系统，或其他的现有系统，例如大机（</a:t>
            </a:r>
            <a:r>
              <a:rPr lang="en-US" sz="2400" dirty="0" smtClean="0">
                <a:latin typeface="华文新魏" pitchFamily="2" charset="-122"/>
                <a:ea typeface="华文新魏" pitchFamily="2" charset="-122"/>
              </a:rPr>
              <a:t>mainframe</a:t>
            </a:r>
            <a:r>
              <a:rPr lang="zh-CN" altLang="en-US" sz="2400" dirty="0" smtClean="0">
                <a:latin typeface="华文新魏" pitchFamily="2" charset="-122"/>
                <a:ea typeface="华文新魏" pitchFamily="2" charset="-122"/>
              </a:rPr>
              <a:t>）上的系统</a:t>
            </a:r>
            <a:r>
              <a:rPr lang="en-US" sz="2400" dirty="0" smtClean="0">
                <a:latin typeface="华文新魏" pitchFamily="2" charset="-122"/>
                <a:ea typeface="华文新魏" pitchFamily="2" charset="-122"/>
              </a:rPr>
              <a:t>. </a:t>
            </a:r>
          </a:p>
          <a:p>
            <a:endParaRPr lang="en-US" sz="2400" dirty="0">
              <a:latin typeface="华文新魏" pitchFamily="2" charset="-122"/>
              <a:ea typeface="华文新魏" pitchFamily="2" charset="-122"/>
            </a:endParaRPr>
          </a:p>
          <a:p>
            <a:r>
              <a:rPr lang="en-US" altLang="zh-CN" sz="2400" dirty="0" smtClean="0">
                <a:latin typeface="华文新魏" pitchFamily="2" charset="-122"/>
                <a:ea typeface="华文新魏" pitchFamily="2" charset="-122"/>
              </a:rPr>
              <a:t>EIS</a:t>
            </a:r>
            <a:r>
              <a:rPr lang="zh-CN" altLang="en-US" sz="2400" dirty="0" smtClean="0">
                <a:latin typeface="华文新魏" pitchFamily="2" charset="-122"/>
                <a:ea typeface="华文新魏" pitchFamily="2" charset="-122"/>
              </a:rPr>
              <a:t>层</a:t>
            </a:r>
            <a:r>
              <a:rPr lang="zh-CN" altLang="en-US" sz="2400" dirty="0">
                <a:latin typeface="华文新魏" pitchFamily="2" charset="-122"/>
                <a:ea typeface="华文新魏" pitchFamily="2" charset="-122"/>
              </a:rPr>
              <a:t>的</a:t>
            </a:r>
            <a:r>
              <a:rPr lang="zh-CN" altLang="en-US" sz="2400" dirty="0" smtClean="0">
                <a:latin typeface="华文新魏" pitchFamily="2" charset="-122"/>
                <a:ea typeface="华文新魏" pitchFamily="2" charset="-122"/>
              </a:rPr>
              <a:t>组件（资源）与</a:t>
            </a:r>
            <a:r>
              <a:rPr lang="en-US" sz="2400" dirty="0">
                <a:latin typeface="华文新魏" pitchFamily="2" charset="-122"/>
                <a:ea typeface="华文新魏" pitchFamily="2" charset="-122"/>
              </a:rPr>
              <a:t>Java EE server</a:t>
            </a:r>
            <a:r>
              <a:rPr lang="zh-CN" altLang="en-US" sz="2400" dirty="0" smtClean="0">
                <a:latin typeface="华文新魏" pitchFamily="2" charset="-122"/>
                <a:ea typeface="华文新魏" pitchFamily="2" charset="-122"/>
              </a:rPr>
              <a:t>往往不在一个物理机器</a:t>
            </a:r>
            <a:r>
              <a:rPr lang="en-US" sz="2400" dirty="0" smtClean="0">
                <a:latin typeface="华文新魏" pitchFamily="2" charset="-122"/>
                <a:ea typeface="华文新魏" pitchFamily="2" charset="-122"/>
              </a:rPr>
              <a:t>, </a:t>
            </a:r>
            <a:r>
              <a:rPr lang="zh-CN" altLang="en-US" sz="2400" dirty="0" smtClean="0">
                <a:latin typeface="华文新魏" pitchFamily="2" charset="-122"/>
                <a:ea typeface="华文新魏" pitchFamily="2" charset="-122"/>
              </a:rPr>
              <a:t>需要通过业务层的组件来访问它们。</a:t>
            </a:r>
            <a:endParaRPr lang="en-US" altLang="zh-CN" sz="2400" dirty="0" smtClean="0">
              <a:latin typeface="华文新魏" pitchFamily="2" charset="-122"/>
              <a:ea typeface="华文新魏" pitchFamily="2" charset="-122"/>
            </a:endParaRPr>
          </a:p>
          <a:p>
            <a:endParaRPr lang="en-US" sz="2400" dirty="0">
              <a:latin typeface="华文新魏" pitchFamily="2" charset="-122"/>
              <a:ea typeface="华文新魏" pitchFamily="2" charset="-122"/>
            </a:endParaRPr>
          </a:p>
          <a:p>
            <a:r>
              <a:rPr lang="en-US" altLang="zh-CN" sz="2400" dirty="0" smtClean="0">
                <a:latin typeface="华文新魏" pitchFamily="2" charset="-122"/>
                <a:ea typeface="华文新魏" pitchFamily="2" charset="-122"/>
              </a:rPr>
              <a:t>Java EE</a:t>
            </a:r>
            <a:r>
              <a:rPr lang="zh-CN" altLang="en-US" sz="2400" dirty="0" smtClean="0">
                <a:latin typeface="华文新魏" pitchFamily="2" charset="-122"/>
                <a:ea typeface="华文新魏" pitchFamily="2" charset="-122"/>
              </a:rPr>
              <a:t>提供</a:t>
            </a:r>
            <a:r>
              <a:rPr lang="en-US" altLang="zh-CN" sz="2400" dirty="0" smtClean="0">
                <a:latin typeface="华文新魏" pitchFamily="2" charset="-122"/>
                <a:ea typeface="华文新魏" pitchFamily="2" charset="-122"/>
              </a:rPr>
              <a:t>JDBC</a:t>
            </a:r>
            <a:r>
              <a:rPr lang="zh-CN" altLang="en-US" sz="2400" dirty="0" smtClean="0">
                <a:latin typeface="华文新魏" pitchFamily="2" charset="-122"/>
                <a:ea typeface="华文新魏" pitchFamily="2" charset="-122"/>
              </a:rPr>
              <a:t>、</a:t>
            </a:r>
            <a:r>
              <a:rPr lang="en-US" altLang="zh-CN" sz="2400" dirty="0" smtClean="0">
                <a:latin typeface="华文新魏" pitchFamily="2" charset="-122"/>
                <a:ea typeface="华文新魏" pitchFamily="2" charset="-122"/>
              </a:rPr>
              <a:t>JNDI</a:t>
            </a:r>
            <a:r>
              <a:rPr lang="zh-CN" altLang="en-US" sz="2400" dirty="0" smtClean="0">
                <a:latin typeface="华文新魏" pitchFamily="2" charset="-122"/>
                <a:ea typeface="华文新魏" pitchFamily="2" charset="-122"/>
              </a:rPr>
              <a:t>、</a:t>
            </a:r>
            <a:r>
              <a:rPr lang="en-US" altLang="zh-CN" sz="2400" dirty="0" smtClean="0">
                <a:latin typeface="华文新魏" pitchFamily="2" charset="-122"/>
                <a:ea typeface="华文新魏" pitchFamily="2" charset="-122"/>
              </a:rPr>
              <a:t>JCA</a:t>
            </a:r>
            <a:r>
              <a:rPr lang="zh-CN" altLang="en-US" sz="2400" dirty="0" smtClean="0">
                <a:latin typeface="华文新魏" pitchFamily="2" charset="-122"/>
                <a:ea typeface="华文新魏" pitchFamily="2" charset="-122"/>
              </a:rPr>
              <a:t>、</a:t>
            </a:r>
            <a:r>
              <a:rPr lang="en-US" altLang="zh-CN" sz="2400" dirty="0" smtClean="0">
                <a:latin typeface="华文新魏" pitchFamily="2" charset="-122"/>
                <a:ea typeface="华文新魏" pitchFamily="2" charset="-122"/>
              </a:rPr>
              <a:t>JMS</a:t>
            </a:r>
            <a:r>
              <a:rPr lang="zh-CN" altLang="en-US" sz="2400" dirty="0" smtClean="0">
                <a:latin typeface="华文新魏" pitchFamily="2" charset="-122"/>
                <a:ea typeface="华文新魏" pitchFamily="2" charset="-122"/>
              </a:rPr>
              <a:t>等来访问</a:t>
            </a:r>
            <a:r>
              <a:rPr lang="en-US" altLang="zh-CN" sz="2400" dirty="0" smtClean="0">
                <a:latin typeface="华文新魏" pitchFamily="2" charset="-122"/>
                <a:ea typeface="华文新魏" pitchFamily="2" charset="-122"/>
              </a:rPr>
              <a:t>EIS</a:t>
            </a:r>
            <a:r>
              <a:rPr lang="zh-CN" altLang="en-US" sz="2400" dirty="0" smtClean="0">
                <a:latin typeface="华文新魏" pitchFamily="2" charset="-122"/>
                <a:ea typeface="华文新魏" pitchFamily="2" charset="-122"/>
              </a:rPr>
              <a:t>层</a:t>
            </a:r>
            <a:endParaRPr lang="en-US" sz="2800" dirty="0">
              <a:latin typeface="华文新魏" pitchFamily="2" charset="-122"/>
              <a:ea typeface="华文新魏" pitchFamily="2" charset="-122"/>
            </a:endParaRPr>
          </a:p>
        </p:txBody>
      </p:sp>
    </p:spTree>
    <p:extLst>
      <p:ext uri="{BB962C8B-B14F-4D97-AF65-F5344CB8AC3E}">
        <p14:creationId xmlns:p14="http://schemas.microsoft.com/office/powerpoint/2010/main" val="12506147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0352" y="620688"/>
            <a:ext cx="1044624" cy="4320480"/>
          </a:xfrm>
        </p:spPr>
        <p:txBody>
          <a:bodyPr>
            <a:normAutofit/>
          </a:bodyPr>
          <a:lstStyle/>
          <a:p>
            <a:r>
              <a:rPr lang="zh-CN" altLang="en-US" sz="2400" dirty="0" smtClean="0"/>
              <a:t>经典</a:t>
            </a:r>
            <a:r>
              <a:rPr lang="en-US" altLang="zh-CN" sz="2400" dirty="0" smtClean="0"/>
              <a:t>Java EE</a:t>
            </a:r>
            <a:r>
              <a:rPr lang="zh-CN" altLang="en-US" sz="2400" dirty="0" smtClean="0"/>
              <a:t>架构 </a:t>
            </a:r>
            <a:r>
              <a:rPr lang="en-US" altLang="zh-CN" sz="2400" dirty="0" smtClean="0"/>
              <a:t>- </a:t>
            </a:r>
            <a:r>
              <a:rPr lang="zh-CN" altLang="en-US" sz="2400" dirty="0" smtClean="0"/>
              <a:t>远程调用的</a:t>
            </a:r>
            <a:r>
              <a:rPr lang="en-US" altLang="zh-CN" sz="2400" dirty="0" smtClean="0"/>
              <a:t>EJB</a:t>
            </a:r>
            <a:r>
              <a:rPr lang="zh-CN" altLang="en-US" sz="2400" dirty="0" smtClean="0"/>
              <a:t>架构</a:t>
            </a:r>
            <a:endParaRPr lang="zh-CN" altLang="en-US" sz="2400" dirty="0"/>
          </a:p>
        </p:txBody>
      </p:sp>
      <p:sp>
        <p:nvSpPr>
          <p:cNvPr id="4" name="灯片编号占位符 3"/>
          <p:cNvSpPr>
            <a:spLocks noGrp="1"/>
          </p:cNvSpPr>
          <p:nvPr>
            <p:ph type="sldNum" sz="quarter" idx="12"/>
          </p:nvPr>
        </p:nvSpPr>
        <p:spPr/>
        <p:txBody>
          <a:bodyPr/>
          <a:lstStyle/>
          <a:p>
            <a:fld id="{FFCAEBA4-45D5-4722-865F-567A2C00532B}" type="slidenum">
              <a:rPr lang="zh-CN" altLang="en-US" smtClean="0"/>
              <a:pPr/>
              <a:t>35</a:t>
            </a:fld>
            <a:endParaRPr lang="zh-CN"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4" y="1136"/>
            <a:ext cx="7584152" cy="655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54822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36</a:t>
            </a:fld>
            <a:endParaRPr lang="zh-CN" alt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7596336" cy="6397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标题 1"/>
          <p:cNvSpPr>
            <a:spLocks noGrp="1"/>
          </p:cNvSpPr>
          <p:nvPr>
            <p:ph type="title"/>
          </p:nvPr>
        </p:nvSpPr>
        <p:spPr>
          <a:xfrm>
            <a:off x="7740352" y="620688"/>
            <a:ext cx="1044624" cy="4320480"/>
          </a:xfrm>
        </p:spPr>
        <p:txBody>
          <a:bodyPr>
            <a:normAutofit/>
          </a:bodyPr>
          <a:lstStyle/>
          <a:p>
            <a:r>
              <a:rPr lang="zh-CN" altLang="en-US" sz="2400" dirty="0" smtClean="0"/>
              <a:t>本地调用</a:t>
            </a:r>
            <a:r>
              <a:rPr lang="en-US" altLang="zh-CN" sz="2400" dirty="0" smtClean="0"/>
              <a:t>EJB</a:t>
            </a:r>
            <a:r>
              <a:rPr lang="zh-CN" altLang="en-US" sz="2400" dirty="0" smtClean="0"/>
              <a:t>的架构</a:t>
            </a:r>
            <a:endParaRPr lang="zh-CN" altLang="en-US" sz="2400" dirty="0"/>
          </a:p>
        </p:txBody>
      </p:sp>
    </p:spTree>
    <p:extLst>
      <p:ext uri="{BB962C8B-B14F-4D97-AF65-F5344CB8AC3E}">
        <p14:creationId xmlns:p14="http://schemas.microsoft.com/office/powerpoint/2010/main" val="5331925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37</a:t>
            </a:fld>
            <a:endParaRPr lang="zh-CN" alt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016"/>
            <a:ext cx="7524328" cy="643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标题 1"/>
          <p:cNvSpPr>
            <a:spLocks noGrp="1"/>
          </p:cNvSpPr>
          <p:nvPr>
            <p:ph type="title"/>
          </p:nvPr>
        </p:nvSpPr>
        <p:spPr>
          <a:xfrm>
            <a:off x="7740352" y="620688"/>
            <a:ext cx="1044624" cy="4320480"/>
          </a:xfrm>
        </p:spPr>
        <p:txBody>
          <a:bodyPr>
            <a:normAutofit/>
          </a:bodyPr>
          <a:lstStyle/>
          <a:p>
            <a:r>
              <a:rPr lang="zh-CN" altLang="en-US" sz="2400" dirty="0"/>
              <a:t>简单的架构，无</a:t>
            </a:r>
            <a:r>
              <a:rPr lang="en-US" altLang="zh-CN" sz="2400" dirty="0"/>
              <a:t>EJB</a:t>
            </a:r>
            <a:endParaRPr lang="zh-CN" altLang="en-US" sz="2400" dirty="0"/>
          </a:p>
        </p:txBody>
      </p:sp>
    </p:spTree>
    <p:extLst>
      <p:ext uri="{BB962C8B-B14F-4D97-AF65-F5344CB8AC3E}">
        <p14:creationId xmlns:p14="http://schemas.microsoft.com/office/powerpoint/2010/main" val="14288332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38</a:t>
            </a:fld>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04664"/>
            <a:ext cx="6419850" cy="560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1"/>
          <p:cNvSpPr>
            <a:spLocks noGrp="1"/>
          </p:cNvSpPr>
          <p:nvPr>
            <p:ph type="title"/>
          </p:nvPr>
        </p:nvSpPr>
        <p:spPr>
          <a:xfrm>
            <a:off x="7740352" y="620688"/>
            <a:ext cx="1152128" cy="4320480"/>
          </a:xfrm>
        </p:spPr>
        <p:txBody>
          <a:bodyPr>
            <a:normAutofit/>
          </a:bodyPr>
          <a:lstStyle/>
          <a:p>
            <a:r>
              <a:rPr lang="en-US" altLang="zh-CN" sz="2400" dirty="0" smtClean="0"/>
              <a:t>web service</a:t>
            </a:r>
            <a:r>
              <a:rPr lang="zh-CN" altLang="en-US" sz="2400" dirty="0" smtClean="0"/>
              <a:t>架构，</a:t>
            </a:r>
            <a:r>
              <a:rPr lang="zh-CN" altLang="en-US" sz="2400" dirty="0"/>
              <a:t>无</a:t>
            </a:r>
            <a:r>
              <a:rPr lang="en-US" altLang="zh-CN" sz="2400" dirty="0"/>
              <a:t>EJB</a:t>
            </a:r>
            <a:endParaRPr lang="zh-CN" altLang="en-US" sz="2400" dirty="0"/>
          </a:p>
        </p:txBody>
      </p:sp>
    </p:spTree>
    <p:extLst>
      <p:ext uri="{BB962C8B-B14F-4D97-AF65-F5344CB8AC3E}">
        <p14:creationId xmlns:p14="http://schemas.microsoft.com/office/powerpoint/2010/main" val="1752719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39</a:t>
            </a:fld>
            <a:endParaRPr lang="zh-CN" alt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8" y="30480"/>
            <a:ext cx="7566208" cy="6405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1"/>
          <p:cNvSpPr>
            <a:spLocks noGrp="1"/>
          </p:cNvSpPr>
          <p:nvPr>
            <p:ph type="title"/>
          </p:nvPr>
        </p:nvSpPr>
        <p:spPr>
          <a:xfrm>
            <a:off x="7740352" y="620688"/>
            <a:ext cx="1044624" cy="4320480"/>
          </a:xfrm>
        </p:spPr>
        <p:txBody>
          <a:bodyPr>
            <a:normAutofit/>
          </a:bodyPr>
          <a:lstStyle/>
          <a:p>
            <a:r>
              <a:rPr lang="zh-CN" altLang="en-US" sz="2400" dirty="0" smtClean="0"/>
              <a:t>轻量级容器的架构</a:t>
            </a:r>
            <a:r>
              <a:rPr lang="zh-CN" altLang="en-US" sz="2400" dirty="0"/>
              <a:t>，无</a:t>
            </a:r>
            <a:r>
              <a:rPr lang="en-US" altLang="zh-CN" sz="2400" dirty="0"/>
              <a:t>EJB</a:t>
            </a:r>
            <a:endParaRPr lang="zh-CN" altLang="en-US" sz="2400" dirty="0"/>
          </a:p>
        </p:txBody>
      </p:sp>
    </p:spTree>
    <p:extLst>
      <p:ext uri="{BB962C8B-B14F-4D97-AF65-F5344CB8AC3E}">
        <p14:creationId xmlns:p14="http://schemas.microsoft.com/office/powerpoint/2010/main" val="2535129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4</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639545"/>
            <a:ext cx="7884368" cy="5941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79512" y="44625"/>
            <a:ext cx="6912768" cy="707886"/>
          </a:xfrm>
          <a:prstGeom prst="rect">
            <a:avLst/>
          </a:prstGeom>
        </p:spPr>
        <p:txBody>
          <a:bodyPr wrap="square">
            <a:spAutoFit/>
          </a:bodyPr>
          <a:lstStyle/>
          <a:p>
            <a:r>
              <a:rPr lang="en-US" sz="4000" dirty="0" smtClean="0">
                <a:latin typeface="华文新魏" panose="02010800040101010101" pitchFamily="2" charset="-122"/>
                <a:ea typeface="华文新魏" panose="02010800040101010101" pitchFamily="2" charset="-122"/>
              </a:rPr>
              <a:t>Java EE and </a:t>
            </a:r>
            <a:r>
              <a:rPr lang="en-US" sz="4000" dirty="0" err="1" smtClean="0">
                <a:latin typeface="华文新魏" panose="02010800040101010101" pitchFamily="2" charset="-122"/>
                <a:ea typeface="华文新魏" panose="02010800040101010101" pitchFamily="2" charset="-122"/>
              </a:rPr>
              <a:t>.Net</a:t>
            </a:r>
            <a:endParaRPr lang="en-US"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5005688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23528" y="116632"/>
            <a:ext cx="6264696" cy="720080"/>
          </a:xfrm>
        </p:spPr>
        <p:txBody>
          <a:bodyPr>
            <a:noAutofit/>
          </a:bodyPr>
          <a:lstStyle/>
          <a:p>
            <a:pPr algn="l" eaLnBrk="1" hangingPunct="1">
              <a:defRPr/>
            </a:pPr>
            <a:r>
              <a:rPr lang="en-US" altLang="zh-CN" sz="4000" dirty="0" smtClean="0"/>
              <a:t>Java EE</a:t>
            </a:r>
            <a:r>
              <a:rPr lang="zh-CN" altLang="en-US" sz="4000" dirty="0" smtClean="0"/>
              <a:t>应用实例 </a:t>
            </a:r>
            <a:r>
              <a:rPr lang="en-US" altLang="zh-CN" sz="4000" dirty="0" smtClean="0"/>
              <a:t>1</a:t>
            </a:r>
            <a:endParaRPr lang="zh-CN" altLang="en-US" sz="4000" dirty="0" smtClean="0"/>
          </a:p>
        </p:txBody>
      </p:sp>
      <p:sp>
        <p:nvSpPr>
          <p:cNvPr id="3076" name="灯片编号占位符 1"/>
          <p:cNvSpPr>
            <a:spLocks noGrp="1"/>
          </p:cNvSpPr>
          <p:nvPr>
            <p:ph type="sldNum" sz="quarter" idx="12"/>
          </p:nvPr>
        </p:nvSpPr>
        <p:spPr>
          <a:noFill/>
        </p:spPr>
        <p:txBody>
          <a:bodyPr/>
          <a:lstStyle>
            <a:lvl1pPr eaLnBrk="0" hangingPunct="0">
              <a:defRPr>
                <a:solidFill>
                  <a:schemeClr val="tx1"/>
                </a:solidFill>
                <a:latin typeface="Garamond" pitchFamily="18" charset="0"/>
                <a:ea typeface="宋体" charset="-122"/>
              </a:defRPr>
            </a:lvl1pPr>
            <a:lvl2pPr marL="742950" indent="-285750" eaLnBrk="0" hangingPunct="0">
              <a:defRPr>
                <a:solidFill>
                  <a:schemeClr val="tx1"/>
                </a:solidFill>
                <a:latin typeface="Garamond" pitchFamily="18" charset="0"/>
                <a:ea typeface="宋体" charset="-122"/>
              </a:defRPr>
            </a:lvl2pPr>
            <a:lvl3pPr marL="1143000" indent="-228600" eaLnBrk="0" hangingPunct="0">
              <a:defRPr>
                <a:solidFill>
                  <a:schemeClr val="tx1"/>
                </a:solidFill>
                <a:latin typeface="Garamond" pitchFamily="18" charset="0"/>
                <a:ea typeface="宋体" charset="-122"/>
              </a:defRPr>
            </a:lvl3pPr>
            <a:lvl4pPr marL="1600200" indent="-228600" eaLnBrk="0" hangingPunct="0">
              <a:defRPr>
                <a:solidFill>
                  <a:schemeClr val="tx1"/>
                </a:solidFill>
                <a:latin typeface="Garamond" pitchFamily="18" charset="0"/>
                <a:ea typeface="宋体" charset="-122"/>
              </a:defRPr>
            </a:lvl4pPr>
            <a:lvl5pPr marL="2057400" indent="-228600" eaLnBrk="0" hangingPunct="0">
              <a:defRPr>
                <a:solidFill>
                  <a:schemeClr val="tx1"/>
                </a:solidFill>
                <a:latin typeface="Garamond" pitchFamily="18" charset="0"/>
                <a:ea typeface="宋体" charset="-122"/>
              </a:defRPr>
            </a:lvl5pPr>
            <a:lvl6pPr marL="2514600" indent="-228600" eaLnBrk="0" fontAlgn="base" hangingPunct="0">
              <a:spcBef>
                <a:spcPct val="0"/>
              </a:spcBef>
              <a:spcAft>
                <a:spcPct val="0"/>
              </a:spcAft>
              <a:defRPr>
                <a:solidFill>
                  <a:schemeClr val="tx1"/>
                </a:solidFill>
                <a:latin typeface="Garamond" pitchFamily="18" charset="0"/>
                <a:ea typeface="宋体" charset="-122"/>
              </a:defRPr>
            </a:lvl6pPr>
            <a:lvl7pPr marL="2971800" indent="-228600" eaLnBrk="0" fontAlgn="base" hangingPunct="0">
              <a:spcBef>
                <a:spcPct val="0"/>
              </a:spcBef>
              <a:spcAft>
                <a:spcPct val="0"/>
              </a:spcAft>
              <a:defRPr>
                <a:solidFill>
                  <a:schemeClr val="tx1"/>
                </a:solidFill>
                <a:latin typeface="Garamond" pitchFamily="18" charset="0"/>
                <a:ea typeface="宋体" charset="-122"/>
              </a:defRPr>
            </a:lvl7pPr>
            <a:lvl8pPr marL="3429000" indent="-228600" eaLnBrk="0" fontAlgn="base" hangingPunct="0">
              <a:spcBef>
                <a:spcPct val="0"/>
              </a:spcBef>
              <a:spcAft>
                <a:spcPct val="0"/>
              </a:spcAft>
              <a:defRPr>
                <a:solidFill>
                  <a:schemeClr val="tx1"/>
                </a:solidFill>
                <a:latin typeface="Garamond" pitchFamily="18" charset="0"/>
                <a:ea typeface="宋体" charset="-122"/>
              </a:defRPr>
            </a:lvl8pPr>
            <a:lvl9pPr marL="3886200" indent="-228600" eaLnBrk="0" fontAlgn="base" hangingPunct="0">
              <a:spcBef>
                <a:spcPct val="0"/>
              </a:spcBef>
              <a:spcAft>
                <a:spcPct val="0"/>
              </a:spcAft>
              <a:defRPr>
                <a:solidFill>
                  <a:schemeClr val="tx1"/>
                </a:solidFill>
                <a:latin typeface="Garamond" pitchFamily="18" charset="0"/>
                <a:ea typeface="宋体" charset="-122"/>
              </a:defRPr>
            </a:lvl9pPr>
          </a:lstStyle>
          <a:p>
            <a:pPr eaLnBrk="1" hangingPunct="1"/>
            <a:fld id="{E4A1B95B-4EE3-4650-A66A-E6EBD7686E3F}" type="slidenum">
              <a:rPr lang="en-US" altLang="zh-CN" smtClean="0">
                <a:latin typeface="Arial" charset="0"/>
              </a:rPr>
              <a:pPr eaLnBrk="1" hangingPunct="1"/>
              <a:t>40</a:t>
            </a:fld>
            <a:endParaRPr lang="en-US" altLang="zh-CN" smtClean="0">
              <a:latin typeface="Arial" charset="0"/>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65" y="908720"/>
            <a:ext cx="8885731"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05416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11560" y="2060848"/>
            <a:ext cx="7772400" cy="1470025"/>
          </a:xfrm>
        </p:spPr>
        <p:txBody>
          <a:bodyPr>
            <a:normAutofit/>
          </a:bodyPr>
          <a:lstStyle/>
          <a:p>
            <a:pPr eaLnBrk="1" hangingPunct="1">
              <a:defRPr/>
            </a:pPr>
            <a:r>
              <a:rPr lang="zh-CN" altLang="en-US" sz="5400" dirty="0" smtClean="0"/>
              <a:t>未完待续，谢谢！</a:t>
            </a:r>
            <a:endParaRPr lang="zh-CN" altLang="en-US" sz="5400" dirty="0" smtClean="0">
              <a:latin typeface="华文新魏" pitchFamily="2" charset="-122"/>
              <a:ea typeface="华文新魏" pitchFamily="2" charset="-122"/>
            </a:endParaRPr>
          </a:p>
        </p:txBody>
      </p:sp>
      <p:sp>
        <p:nvSpPr>
          <p:cNvPr id="3076" name="灯片编号占位符 1"/>
          <p:cNvSpPr>
            <a:spLocks noGrp="1"/>
          </p:cNvSpPr>
          <p:nvPr>
            <p:ph type="sldNum" sz="quarter" idx="12"/>
          </p:nvPr>
        </p:nvSpPr>
        <p:spPr>
          <a:noFill/>
        </p:spPr>
        <p:txBody>
          <a:bodyPr/>
          <a:lstStyle>
            <a:lvl1pPr eaLnBrk="0" hangingPunct="0">
              <a:defRPr>
                <a:solidFill>
                  <a:schemeClr val="tx1"/>
                </a:solidFill>
                <a:latin typeface="Garamond" pitchFamily="18" charset="0"/>
                <a:ea typeface="宋体" charset="-122"/>
              </a:defRPr>
            </a:lvl1pPr>
            <a:lvl2pPr marL="742950" indent="-285750" eaLnBrk="0" hangingPunct="0">
              <a:defRPr>
                <a:solidFill>
                  <a:schemeClr val="tx1"/>
                </a:solidFill>
                <a:latin typeface="Garamond" pitchFamily="18" charset="0"/>
                <a:ea typeface="宋体" charset="-122"/>
              </a:defRPr>
            </a:lvl2pPr>
            <a:lvl3pPr marL="1143000" indent="-228600" eaLnBrk="0" hangingPunct="0">
              <a:defRPr>
                <a:solidFill>
                  <a:schemeClr val="tx1"/>
                </a:solidFill>
                <a:latin typeface="Garamond" pitchFamily="18" charset="0"/>
                <a:ea typeface="宋体" charset="-122"/>
              </a:defRPr>
            </a:lvl3pPr>
            <a:lvl4pPr marL="1600200" indent="-228600" eaLnBrk="0" hangingPunct="0">
              <a:defRPr>
                <a:solidFill>
                  <a:schemeClr val="tx1"/>
                </a:solidFill>
                <a:latin typeface="Garamond" pitchFamily="18" charset="0"/>
                <a:ea typeface="宋体" charset="-122"/>
              </a:defRPr>
            </a:lvl4pPr>
            <a:lvl5pPr marL="2057400" indent="-228600" eaLnBrk="0" hangingPunct="0">
              <a:defRPr>
                <a:solidFill>
                  <a:schemeClr val="tx1"/>
                </a:solidFill>
                <a:latin typeface="Garamond" pitchFamily="18" charset="0"/>
                <a:ea typeface="宋体" charset="-122"/>
              </a:defRPr>
            </a:lvl5pPr>
            <a:lvl6pPr marL="2514600" indent="-228600" eaLnBrk="0" fontAlgn="base" hangingPunct="0">
              <a:spcBef>
                <a:spcPct val="0"/>
              </a:spcBef>
              <a:spcAft>
                <a:spcPct val="0"/>
              </a:spcAft>
              <a:defRPr>
                <a:solidFill>
                  <a:schemeClr val="tx1"/>
                </a:solidFill>
                <a:latin typeface="Garamond" pitchFamily="18" charset="0"/>
                <a:ea typeface="宋体" charset="-122"/>
              </a:defRPr>
            </a:lvl6pPr>
            <a:lvl7pPr marL="2971800" indent="-228600" eaLnBrk="0" fontAlgn="base" hangingPunct="0">
              <a:spcBef>
                <a:spcPct val="0"/>
              </a:spcBef>
              <a:spcAft>
                <a:spcPct val="0"/>
              </a:spcAft>
              <a:defRPr>
                <a:solidFill>
                  <a:schemeClr val="tx1"/>
                </a:solidFill>
                <a:latin typeface="Garamond" pitchFamily="18" charset="0"/>
                <a:ea typeface="宋体" charset="-122"/>
              </a:defRPr>
            </a:lvl7pPr>
            <a:lvl8pPr marL="3429000" indent="-228600" eaLnBrk="0" fontAlgn="base" hangingPunct="0">
              <a:spcBef>
                <a:spcPct val="0"/>
              </a:spcBef>
              <a:spcAft>
                <a:spcPct val="0"/>
              </a:spcAft>
              <a:defRPr>
                <a:solidFill>
                  <a:schemeClr val="tx1"/>
                </a:solidFill>
                <a:latin typeface="Garamond" pitchFamily="18" charset="0"/>
                <a:ea typeface="宋体" charset="-122"/>
              </a:defRPr>
            </a:lvl8pPr>
            <a:lvl9pPr marL="3886200" indent="-228600" eaLnBrk="0" fontAlgn="base" hangingPunct="0">
              <a:spcBef>
                <a:spcPct val="0"/>
              </a:spcBef>
              <a:spcAft>
                <a:spcPct val="0"/>
              </a:spcAft>
              <a:defRPr>
                <a:solidFill>
                  <a:schemeClr val="tx1"/>
                </a:solidFill>
                <a:latin typeface="Garamond" pitchFamily="18" charset="0"/>
                <a:ea typeface="宋体" charset="-122"/>
              </a:defRPr>
            </a:lvl9pPr>
          </a:lstStyle>
          <a:p>
            <a:pPr eaLnBrk="1" hangingPunct="1"/>
            <a:fld id="{E4A1B95B-4EE3-4650-A66A-E6EBD7686E3F}" type="slidenum">
              <a:rPr lang="en-US" altLang="zh-CN" smtClean="0">
                <a:latin typeface="Arial" charset="0"/>
              </a:rPr>
              <a:pPr eaLnBrk="1" hangingPunct="1"/>
              <a:t>41</a:t>
            </a:fld>
            <a:endParaRPr lang="en-US" altLang="zh-CN" smtClean="0">
              <a:latin typeface="Arial" charset="0"/>
            </a:endParaRPr>
          </a:p>
        </p:txBody>
      </p:sp>
    </p:spTree>
    <p:extLst>
      <p:ext uri="{BB962C8B-B14F-4D97-AF65-F5344CB8AC3E}">
        <p14:creationId xmlns:p14="http://schemas.microsoft.com/office/powerpoint/2010/main" val="2577070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5</a:t>
            </a:fld>
            <a:endParaRPr lang="zh-CN" alt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40" y="739944"/>
            <a:ext cx="8177710" cy="5782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179512" y="44625"/>
            <a:ext cx="6912768" cy="707886"/>
          </a:xfrm>
          <a:prstGeom prst="rect">
            <a:avLst/>
          </a:prstGeom>
        </p:spPr>
        <p:txBody>
          <a:bodyPr wrap="square">
            <a:spAutoFit/>
          </a:bodyPr>
          <a:lstStyle/>
          <a:p>
            <a:r>
              <a:rPr lang="en-US" sz="4000" dirty="0" smtClean="0">
                <a:latin typeface="华文新魏" panose="02010800040101010101" pitchFamily="2" charset="-122"/>
                <a:ea typeface="华文新魏" panose="02010800040101010101" pitchFamily="2" charset="-122"/>
              </a:rPr>
              <a:t>Java EE and </a:t>
            </a:r>
            <a:r>
              <a:rPr lang="en-US" sz="4000" dirty="0" err="1" smtClean="0">
                <a:latin typeface="华文新魏" panose="02010800040101010101" pitchFamily="2" charset="-122"/>
                <a:ea typeface="华文新魏" panose="02010800040101010101" pitchFamily="2" charset="-122"/>
              </a:rPr>
              <a:t>.Net</a:t>
            </a:r>
            <a:endParaRPr lang="en-US"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0751535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endParaRPr lang="en-US"/>
          </a:p>
        </p:txBody>
      </p:sp>
      <p:sp>
        <p:nvSpPr>
          <p:cNvPr id="4" name="灯片编号占位符 3"/>
          <p:cNvSpPr>
            <a:spLocks noGrp="1"/>
          </p:cNvSpPr>
          <p:nvPr>
            <p:ph type="sldNum" sz="quarter" idx="12"/>
          </p:nvPr>
        </p:nvSpPr>
        <p:spPr/>
        <p:txBody>
          <a:bodyPr/>
          <a:lstStyle/>
          <a:p>
            <a:fld id="{FFCAEBA4-45D5-4722-865F-567A2C00532B}" type="slidenum">
              <a:rPr lang="zh-CN" altLang="en-US" smtClean="0"/>
              <a:pPr/>
              <a:t>6</a:t>
            </a:fld>
            <a:endParaRPr lang="zh-CN" alt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561975"/>
            <a:ext cx="7620000"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44095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p:txBody>
          <a:bodyPr>
            <a:normAutofit/>
          </a:bodyPr>
          <a:lstStyle/>
          <a:p>
            <a:pPr algn="l">
              <a:defRPr/>
            </a:pPr>
            <a:r>
              <a:rPr lang="zh-CN" altLang="en-US" sz="3600" dirty="0"/>
              <a:t>考核</a:t>
            </a:r>
            <a:r>
              <a:rPr lang="zh-CN" altLang="en-US" sz="3600" dirty="0" smtClean="0"/>
              <a:t>方案</a:t>
            </a:r>
          </a:p>
        </p:txBody>
      </p:sp>
      <p:sp>
        <p:nvSpPr>
          <p:cNvPr id="4099" name="Rectangle 3"/>
          <p:cNvSpPr>
            <a:spLocks noGrp="1" noChangeArrowheads="1"/>
          </p:cNvSpPr>
          <p:nvPr>
            <p:ph type="body" idx="1"/>
          </p:nvPr>
        </p:nvSpPr>
        <p:spPr>
          <a:xfrm>
            <a:off x="683568" y="1700808"/>
            <a:ext cx="7787208" cy="3484984"/>
          </a:xfrm>
        </p:spPr>
        <p:txBody>
          <a:bodyPr>
            <a:normAutofit/>
          </a:bodyPr>
          <a:lstStyle/>
          <a:p>
            <a:pPr>
              <a:defRPr/>
            </a:pPr>
            <a:r>
              <a:rPr lang="zh-CN" altLang="en-US" dirty="0"/>
              <a:t>学习</a:t>
            </a:r>
            <a:r>
              <a:rPr lang="zh-CN" altLang="en-US" dirty="0" smtClean="0"/>
              <a:t>表现</a:t>
            </a:r>
            <a:r>
              <a:rPr lang="en-US" altLang="zh-CN" dirty="0" smtClean="0"/>
              <a:t>20</a:t>
            </a:r>
            <a:r>
              <a:rPr lang="en-US" altLang="zh-CN" dirty="0"/>
              <a:t>% </a:t>
            </a:r>
            <a:endParaRPr lang="en-US" altLang="zh-CN" dirty="0" smtClean="0"/>
          </a:p>
          <a:p>
            <a:pPr>
              <a:defRPr/>
            </a:pPr>
            <a:r>
              <a:rPr lang="zh-CN" altLang="en-US" dirty="0" smtClean="0"/>
              <a:t>练习</a:t>
            </a:r>
            <a:r>
              <a:rPr lang="zh-CN" altLang="en-US" smtClean="0"/>
              <a:t>和作业（任务）</a:t>
            </a:r>
            <a:r>
              <a:rPr lang="en-US" altLang="zh-CN" smtClean="0"/>
              <a:t>25</a:t>
            </a:r>
            <a:r>
              <a:rPr lang="en-US" altLang="zh-CN" dirty="0" smtClean="0"/>
              <a:t>%</a:t>
            </a:r>
            <a:endParaRPr lang="en-US" altLang="zh-CN" dirty="0"/>
          </a:p>
          <a:p>
            <a:pPr>
              <a:defRPr/>
            </a:pPr>
            <a:r>
              <a:rPr lang="zh-CN" altLang="en-US" dirty="0" smtClean="0"/>
              <a:t>期中测试</a:t>
            </a:r>
            <a:r>
              <a:rPr lang="en-US" altLang="zh-CN" dirty="0" smtClean="0"/>
              <a:t>25%</a:t>
            </a:r>
          </a:p>
          <a:p>
            <a:pPr>
              <a:defRPr/>
            </a:pPr>
            <a:r>
              <a:rPr lang="zh-CN" altLang="en-US" dirty="0" smtClean="0"/>
              <a:t>期末考试</a:t>
            </a:r>
            <a:r>
              <a:rPr lang="en-US" altLang="zh-CN" dirty="0" smtClean="0"/>
              <a:t>30%</a:t>
            </a:r>
            <a:endParaRPr lang="zh-CN" altLang="en-US" dirty="0" smtClean="0"/>
          </a:p>
        </p:txBody>
      </p:sp>
      <p:sp>
        <p:nvSpPr>
          <p:cNvPr id="4100" name="灯片编号占位符 1"/>
          <p:cNvSpPr>
            <a:spLocks noGrp="1"/>
          </p:cNvSpPr>
          <p:nvPr>
            <p:ph type="sldNum" sz="quarter" idx="11"/>
          </p:nvPr>
        </p:nvSpPr>
        <p:spPr>
          <a:noFill/>
        </p:spPr>
        <p:txBody>
          <a:bodyPr/>
          <a:lstStyle>
            <a:lvl1pPr eaLnBrk="0" hangingPunct="0">
              <a:defRPr>
                <a:solidFill>
                  <a:schemeClr val="tx1"/>
                </a:solidFill>
                <a:latin typeface="Garamond" pitchFamily="18" charset="0"/>
                <a:ea typeface="宋体" charset="-122"/>
              </a:defRPr>
            </a:lvl1pPr>
            <a:lvl2pPr marL="742950" indent="-285750" eaLnBrk="0" hangingPunct="0">
              <a:defRPr>
                <a:solidFill>
                  <a:schemeClr val="tx1"/>
                </a:solidFill>
                <a:latin typeface="Garamond" pitchFamily="18" charset="0"/>
                <a:ea typeface="宋体" charset="-122"/>
              </a:defRPr>
            </a:lvl2pPr>
            <a:lvl3pPr marL="1143000" indent="-228600" eaLnBrk="0" hangingPunct="0">
              <a:defRPr>
                <a:solidFill>
                  <a:schemeClr val="tx1"/>
                </a:solidFill>
                <a:latin typeface="Garamond" pitchFamily="18" charset="0"/>
                <a:ea typeface="宋体" charset="-122"/>
              </a:defRPr>
            </a:lvl3pPr>
            <a:lvl4pPr marL="1600200" indent="-228600" eaLnBrk="0" hangingPunct="0">
              <a:defRPr>
                <a:solidFill>
                  <a:schemeClr val="tx1"/>
                </a:solidFill>
                <a:latin typeface="Garamond" pitchFamily="18" charset="0"/>
                <a:ea typeface="宋体" charset="-122"/>
              </a:defRPr>
            </a:lvl4pPr>
            <a:lvl5pPr marL="2057400" indent="-228600" eaLnBrk="0" hangingPunct="0">
              <a:defRPr>
                <a:solidFill>
                  <a:schemeClr val="tx1"/>
                </a:solidFill>
                <a:latin typeface="Garamond" pitchFamily="18" charset="0"/>
                <a:ea typeface="宋体" charset="-122"/>
              </a:defRPr>
            </a:lvl5pPr>
            <a:lvl6pPr marL="2514600" indent="-228600" eaLnBrk="0" fontAlgn="base" hangingPunct="0">
              <a:spcBef>
                <a:spcPct val="0"/>
              </a:spcBef>
              <a:spcAft>
                <a:spcPct val="0"/>
              </a:spcAft>
              <a:defRPr>
                <a:solidFill>
                  <a:schemeClr val="tx1"/>
                </a:solidFill>
                <a:latin typeface="Garamond" pitchFamily="18" charset="0"/>
                <a:ea typeface="宋体" charset="-122"/>
              </a:defRPr>
            </a:lvl6pPr>
            <a:lvl7pPr marL="2971800" indent="-228600" eaLnBrk="0" fontAlgn="base" hangingPunct="0">
              <a:spcBef>
                <a:spcPct val="0"/>
              </a:spcBef>
              <a:spcAft>
                <a:spcPct val="0"/>
              </a:spcAft>
              <a:defRPr>
                <a:solidFill>
                  <a:schemeClr val="tx1"/>
                </a:solidFill>
                <a:latin typeface="Garamond" pitchFamily="18" charset="0"/>
                <a:ea typeface="宋体" charset="-122"/>
              </a:defRPr>
            </a:lvl7pPr>
            <a:lvl8pPr marL="3429000" indent="-228600" eaLnBrk="0" fontAlgn="base" hangingPunct="0">
              <a:spcBef>
                <a:spcPct val="0"/>
              </a:spcBef>
              <a:spcAft>
                <a:spcPct val="0"/>
              </a:spcAft>
              <a:defRPr>
                <a:solidFill>
                  <a:schemeClr val="tx1"/>
                </a:solidFill>
                <a:latin typeface="Garamond" pitchFamily="18" charset="0"/>
                <a:ea typeface="宋体" charset="-122"/>
              </a:defRPr>
            </a:lvl8pPr>
            <a:lvl9pPr marL="3886200" indent="-228600" eaLnBrk="0" fontAlgn="base" hangingPunct="0">
              <a:spcBef>
                <a:spcPct val="0"/>
              </a:spcBef>
              <a:spcAft>
                <a:spcPct val="0"/>
              </a:spcAft>
              <a:defRPr>
                <a:solidFill>
                  <a:schemeClr val="tx1"/>
                </a:solidFill>
                <a:latin typeface="Garamond" pitchFamily="18" charset="0"/>
                <a:ea typeface="宋体" charset="-122"/>
              </a:defRPr>
            </a:lvl9pPr>
          </a:lstStyle>
          <a:p>
            <a:pPr eaLnBrk="1" hangingPunct="1"/>
            <a:fld id="{7BB4B1E3-0F70-4960-AC39-7F3C67F8815B}" type="slidenum">
              <a:rPr lang="en-US" altLang="zh-CN" smtClean="0">
                <a:latin typeface="Arial" charset="0"/>
              </a:rPr>
              <a:pPr eaLnBrk="1" hangingPunct="1"/>
              <a:t>7</a:t>
            </a:fld>
            <a:endParaRPr lang="en-US" altLang="zh-CN" smtClean="0">
              <a:latin typeface="Arial" charset="0"/>
            </a:endParaRPr>
          </a:p>
        </p:txBody>
      </p:sp>
    </p:spTree>
    <p:extLst>
      <p:ext uri="{BB962C8B-B14F-4D97-AF65-F5344CB8AC3E}">
        <p14:creationId xmlns:p14="http://schemas.microsoft.com/office/powerpoint/2010/main" val="3715604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p:txBody>
          <a:bodyPr>
            <a:normAutofit/>
          </a:bodyPr>
          <a:lstStyle/>
          <a:p>
            <a:pPr algn="l">
              <a:defRPr/>
            </a:pPr>
            <a:r>
              <a:rPr lang="zh-CN" altLang="en-US" sz="3600" dirty="0" smtClean="0"/>
              <a:t>内容梗概</a:t>
            </a:r>
          </a:p>
        </p:txBody>
      </p:sp>
      <p:sp>
        <p:nvSpPr>
          <p:cNvPr id="4099" name="Rectangle 3"/>
          <p:cNvSpPr>
            <a:spLocks noGrp="1" noChangeArrowheads="1"/>
          </p:cNvSpPr>
          <p:nvPr>
            <p:ph type="body" idx="1"/>
          </p:nvPr>
        </p:nvSpPr>
        <p:spPr>
          <a:xfrm>
            <a:off x="683568" y="1700808"/>
            <a:ext cx="7560840" cy="2736304"/>
          </a:xfrm>
        </p:spPr>
        <p:txBody>
          <a:bodyPr>
            <a:normAutofit/>
          </a:bodyPr>
          <a:lstStyle/>
          <a:p>
            <a:pPr>
              <a:defRPr/>
            </a:pPr>
            <a:r>
              <a:rPr lang="en-US" altLang="zh-CN" dirty="0" smtClean="0"/>
              <a:t>Java SE</a:t>
            </a:r>
            <a:r>
              <a:rPr lang="zh-CN" altLang="en-US" dirty="0" smtClean="0"/>
              <a:t>的温故与知新</a:t>
            </a:r>
            <a:endParaRPr lang="en-US" altLang="zh-CN" dirty="0" smtClean="0"/>
          </a:p>
          <a:p>
            <a:pPr>
              <a:defRPr/>
            </a:pPr>
            <a:r>
              <a:rPr lang="en-US" altLang="zh-CN" dirty="0" smtClean="0"/>
              <a:t>Java EE</a:t>
            </a:r>
            <a:r>
              <a:rPr lang="zh-CN" altLang="en-US" dirty="0" smtClean="0"/>
              <a:t>的基础学习</a:t>
            </a:r>
            <a:endParaRPr lang="en-US" altLang="zh-CN" dirty="0" smtClean="0"/>
          </a:p>
          <a:p>
            <a:pPr>
              <a:defRPr/>
            </a:pPr>
            <a:r>
              <a:rPr lang="en-US" altLang="zh-CN" dirty="0" smtClean="0"/>
              <a:t>Java </a:t>
            </a:r>
            <a:r>
              <a:rPr lang="zh-CN" altLang="en-US" dirty="0" smtClean="0"/>
              <a:t>开源项目的初涉与应用</a:t>
            </a:r>
            <a:endParaRPr lang="en-US" altLang="zh-CN" dirty="0" smtClean="0"/>
          </a:p>
          <a:p>
            <a:pPr>
              <a:defRPr/>
            </a:pPr>
            <a:r>
              <a:rPr lang="zh-CN" altLang="en-US" smtClean="0"/>
              <a:t>应用</a:t>
            </a:r>
            <a:r>
              <a:rPr lang="zh-CN" altLang="en-US" dirty="0" smtClean="0"/>
              <a:t>服务器、</a:t>
            </a:r>
            <a:r>
              <a:rPr lang="en-US" altLang="zh-CN" dirty="0" smtClean="0"/>
              <a:t>IDE</a:t>
            </a:r>
            <a:r>
              <a:rPr lang="zh-CN" altLang="en-US" dirty="0" smtClean="0"/>
              <a:t>等工具的操练</a:t>
            </a:r>
          </a:p>
        </p:txBody>
      </p:sp>
      <p:sp>
        <p:nvSpPr>
          <p:cNvPr id="4100" name="灯片编号占位符 1"/>
          <p:cNvSpPr>
            <a:spLocks noGrp="1"/>
          </p:cNvSpPr>
          <p:nvPr>
            <p:ph type="sldNum" sz="quarter" idx="11"/>
          </p:nvPr>
        </p:nvSpPr>
        <p:spPr>
          <a:xfrm>
            <a:off x="7452320" y="6381328"/>
            <a:ext cx="1491952" cy="365125"/>
          </a:xfrm>
          <a:noFill/>
        </p:spPr>
        <p:txBody>
          <a:bodyPr/>
          <a:lstStyle>
            <a:lvl1pPr eaLnBrk="0" hangingPunct="0">
              <a:defRPr>
                <a:solidFill>
                  <a:schemeClr val="tx1"/>
                </a:solidFill>
                <a:latin typeface="Garamond" pitchFamily="18" charset="0"/>
                <a:ea typeface="宋体" charset="-122"/>
              </a:defRPr>
            </a:lvl1pPr>
            <a:lvl2pPr marL="742950" indent="-285750" eaLnBrk="0" hangingPunct="0">
              <a:defRPr>
                <a:solidFill>
                  <a:schemeClr val="tx1"/>
                </a:solidFill>
                <a:latin typeface="Garamond" pitchFamily="18" charset="0"/>
                <a:ea typeface="宋体" charset="-122"/>
              </a:defRPr>
            </a:lvl2pPr>
            <a:lvl3pPr marL="1143000" indent="-228600" eaLnBrk="0" hangingPunct="0">
              <a:defRPr>
                <a:solidFill>
                  <a:schemeClr val="tx1"/>
                </a:solidFill>
                <a:latin typeface="Garamond" pitchFamily="18" charset="0"/>
                <a:ea typeface="宋体" charset="-122"/>
              </a:defRPr>
            </a:lvl3pPr>
            <a:lvl4pPr marL="1600200" indent="-228600" eaLnBrk="0" hangingPunct="0">
              <a:defRPr>
                <a:solidFill>
                  <a:schemeClr val="tx1"/>
                </a:solidFill>
                <a:latin typeface="Garamond" pitchFamily="18" charset="0"/>
                <a:ea typeface="宋体" charset="-122"/>
              </a:defRPr>
            </a:lvl4pPr>
            <a:lvl5pPr marL="2057400" indent="-228600" eaLnBrk="0" hangingPunct="0">
              <a:defRPr>
                <a:solidFill>
                  <a:schemeClr val="tx1"/>
                </a:solidFill>
                <a:latin typeface="Garamond" pitchFamily="18" charset="0"/>
                <a:ea typeface="宋体" charset="-122"/>
              </a:defRPr>
            </a:lvl5pPr>
            <a:lvl6pPr marL="2514600" indent="-228600" eaLnBrk="0" fontAlgn="base" hangingPunct="0">
              <a:spcBef>
                <a:spcPct val="0"/>
              </a:spcBef>
              <a:spcAft>
                <a:spcPct val="0"/>
              </a:spcAft>
              <a:defRPr>
                <a:solidFill>
                  <a:schemeClr val="tx1"/>
                </a:solidFill>
                <a:latin typeface="Garamond" pitchFamily="18" charset="0"/>
                <a:ea typeface="宋体" charset="-122"/>
              </a:defRPr>
            </a:lvl6pPr>
            <a:lvl7pPr marL="2971800" indent="-228600" eaLnBrk="0" fontAlgn="base" hangingPunct="0">
              <a:spcBef>
                <a:spcPct val="0"/>
              </a:spcBef>
              <a:spcAft>
                <a:spcPct val="0"/>
              </a:spcAft>
              <a:defRPr>
                <a:solidFill>
                  <a:schemeClr val="tx1"/>
                </a:solidFill>
                <a:latin typeface="Garamond" pitchFamily="18" charset="0"/>
                <a:ea typeface="宋体" charset="-122"/>
              </a:defRPr>
            </a:lvl7pPr>
            <a:lvl8pPr marL="3429000" indent="-228600" eaLnBrk="0" fontAlgn="base" hangingPunct="0">
              <a:spcBef>
                <a:spcPct val="0"/>
              </a:spcBef>
              <a:spcAft>
                <a:spcPct val="0"/>
              </a:spcAft>
              <a:defRPr>
                <a:solidFill>
                  <a:schemeClr val="tx1"/>
                </a:solidFill>
                <a:latin typeface="Garamond" pitchFamily="18" charset="0"/>
                <a:ea typeface="宋体" charset="-122"/>
              </a:defRPr>
            </a:lvl8pPr>
            <a:lvl9pPr marL="3886200" indent="-228600" eaLnBrk="0" fontAlgn="base" hangingPunct="0">
              <a:spcBef>
                <a:spcPct val="0"/>
              </a:spcBef>
              <a:spcAft>
                <a:spcPct val="0"/>
              </a:spcAft>
              <a:defRPr>
                <a:solidFill>
                  <a:schemeClr val="tx1"/>
                </a:solidFill>
                <a:latin typeface="Garamond" pitchFamily="18" charset="0"/>
                <a:ea typeface="宋体" charset="-122"/>
              </a:defRPr>
            </a:lvl9pPr>
          </a:lstStyle>
          <a:p>
            <a:pPr eaLnBrk="1" hangingPunct="1"/>
            <a:fld id="{7BB4B1E3-0F70-4960-AC39-7F3C67F8815B}" type="slidenum">
              <a:rPr lang="en-US" altLang="zh-CN" smtClean="0">
                <a:latin typeface="Arial" charset="0"/>
              </a:rPr>
              <a:pPr eaLnBrk="1" hangingPunct="1"/>
              <a:t>8</a:t>
            </a:fld>
            <a:endParaRPr lang="en-US" altLang="zh-CN" dirty="0" smtClean="0">
              <a:latin typeface="Arial" charset="0"/>
            </a:endParaRPr>
          </a:p>
        </p:txBody>
      </p:sp>
    </p:spTree>
    <p:extLst>
      <p:ext uri="{BB962C8B-B14F-4D97-AF65-F5344CB8AC3E}">
        <p14:creationId xmlns:p14="http://schemas.microsoft.com/office/powerpoint/2010/main" val="1622234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9</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521700" cy="351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2" y="3933056"/>
            <a:ext cx="8507760"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18939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6950</TotalTime>
  <Words>3830</Words>
  <Application>Microsoft Office PowerPoint</Application>
  <PresentationFormat>全屏显示(4:3)</PresentationFormat>
  <Paragraphs>418</Paragraphs>
  <Slides>41</Slides>
  <Notes>31</Notes>
  <HiddenSlides>0</HiddenSlides>
  <MMClips>0</MMClips>
  <ScaleCrop>false</ScaleCrop>
  <HeadingPairs>
    <vt:vector size="4" baseType="variant">
      <vt:variant>
        <vt:lpstr>主题</vt:lpstr>
      </vt:variant>
      <vt:variant>
        <vt:i4>1</vt:i4>
      </vt:variant>
      <vt:variant>
        <vt:lpstr>幻灯片标题</vt:lpstr>
      </vt:variant>
      <vt:variant>
        <vt:i4>41</vt:i4>
      </vt:variant>
    </vt:vector>
  </HeadingPairs>
  <TitlesOfParts>
    <vt:vector size="42" baseType="lpstr">
      <vt:lpstr>Office 主题​​</vt:lpstr>
      <vt:lpstr>EE基础与应用                          翁秀木</vt:lpstr>
      <vt:lpstr>PowerPoint 演示文稿</vt:lpstr>
      <vt:lpstr>为什么要Java EE</vt:lpstr>
      <vt:lpstr>PowerPoint 演示文稿</vt:lpstr>
      <vt:lpstr>PowerPoint 演示文稿</vt:lpstr>
      <vt:lpstr>PowerPoint 演示文稿</vt:lpstr>
      <vt:lpstr>考核方案</vt:lpstr>
      <vt:lpstr>内容梗概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富互联网程序 Rich Internet Application</vt:lpstr>
      <vt:lpstr>富互联网程序 Rich Internet Application</vt:lpstr>
      <vt:lpstr>C/S（左）vs. peer to peer（右）</vt:lpstr>
      <vt:lpstr>PowerPoint 演示文稿</vt:lpstr>
      <vt:lpstr>Java EE应用程序的分层结构</vt:lpstr>
      <vt:lpstr>Java EE应用程序的分层结构</vt:lpstr>
      <vt:lpstr>PowerPoint 演示文稿</vt:lpstr>
      <vt:lpstr>PowerPoint 演示文稿</vt:lpstr>
      <vt:lpstr>PowerPoint 演示文稿</vt:lpstr>
      <vt:lpstr>PowerPoint 演示文稿</vt:lpstr>
      <vt:lpstr>PowerPoint 演示文稿</vt:lpstr>
      <vt:lpstr>经典Java EE架构 - 远程调用的EJB架构</vt:lpstr>
      <vt:lpstr>本地调用EJB的架构</vt:lpstr>
      <vt:lpstr>简单的架构，无EJB</vt:lpstr>
      <vt:lpstr>web service架构，无EJB</vt:lpstr>
      <vt:lpstr>轻量级容器的架构，无EJB</vt:lpstr>
      <vt:lpstr>Java EE应用实例 1</vt:lpstr>
      <vt:lpstr>未完待续，谢谢！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PL/SQL 基础</dc:title>
  <dc:creator>paolo</dc:creator>
  <cp:lastModifiedBy>paolo</cp:lastModifiedBy>
  <cp:revision>756</cp:revision>
  <dcterms:created xsi:type="dcterms:W3CDTF">2013-08-31T02:24:56Z</dcterms:created>
  <dcterms:modified xsi:type="dcterms:W3CDTF">2014-03-04T21:53:15Z</dcterms:modified>
</cp:coreProperties>
</file>